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84"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2" r:id="rId23"/>
    <p:sldId id="281" r:id="rId24"/>
    <p:sldId id="280"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781800" cy="9926638"/>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0" autoAdjust="0"/>
  </p:normalViewPr>
  <p:slideViewPr>
    <p:cSldViewPr>
      <p:cViewPr>
        <p:scale>
          <a:sx n="87" d="100"/>
          <a:sy n="87"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38462" cy="496888"/>
          </a:xfrm>
          <a:prstGeom prst="rect">
            <a:avLst/>
          </a:prstGeom>
        </p:spPr>
        <p:txBody>
          <a:bodyPr vert="horz" lIns="91440" tIns="45720" rIns="91440" bIns="45720" rtlCol="1"/>
          <a:lstStyle>
            <a:lvl1pPr algn="l">
              <a:defRPr sz="1200"/>
            </a:lvl1pPr>
          </a:lstStyle>
          <a:p>
            <a:fld id="{56F76E35-1250-4FCE-A0F4-F6303939E56C}" type="datetimeFigureOut">
              <a:rPr lang="fa-IR" smtClean="0"/>
              <a:pPr/>
              <a:t>06/05/1435</a:t>
            </a:fld>
            <a:endParaRPr lang="fa-IR"/>
          </a:p>
        </p:txBody>
      </p:sp>
      <p:sp>
        <p:nvSpPr>
          <p:cNvPr id="4" name="Footer Placeholder 3"/>
          <p:cNvSpPr>
            <a:spLocks noGrp="1"/>
          </p:cNvSpPr>
          <p:nvPr>
            <p:ph type="ftr" sz="quarter" idx="2"/>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9428163"/>
            <a:ext cx="2938462" cy="496887"/>
          </a:xfrm>
          <a:prstGeom prst="rect">
            <a:avLst/>
          </a:prstGeom>
        </p:spPr>
        <p:txBody>
          <a:bodyPr vert="horz" lIns="91440" tIns="45720" rIns="91440" bIns="45720" rtlCol="1" anchor="b"/>
          <a:lstStyle>
            <a:lvl1pPr algn="l">
              <a:defRPr sz="1200"/>
            </a:lvl1pPr>
          </a:lstStyle>
          <a:p>
            <a:fld id="{FB81B103-04CA-4627-BD68-F3B565C62763}" type="slidenum">
              <a:rPr lang="fa-IR" smtClean="0"/>
              <a:pPr/>
              <a:t>‹#›</a:t>
            </a:fld>
            <a:endParaRPr lang="fa-IR"/>
          </a:p>
        </p:txBody>
      </p:sp>
    </p:spTree>
    <p:extLst>
      <p:ext uri="{BB962C8B-B14F-4D97-AF65-F5344CB8AC3E}">
        <p14:creationId xmlns:p14="http://schemas.microsoft.com/office/powerpoint/2010/main" val="952189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A44A13F5-18A5-49D4-95A7-68980D4E7160}" type="datetimeFigureOut">
              <a:rPr lang="en-US" smtClean="0"/>
              <a:pPr/>
              <a:t>4/5/2014</a:t>
            </a:fld>
            <a:endParaRPr lang="en-US"/>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C2D7D2E9-53D7-4A2F-A5C1-8B5FDC068907}" type="slidenum">
              <a:rPr lang="en-US" smtClean="0"/>
              <a:pPr/>
              <a:t>‹#›</a:t>
            </a:fld>
            <a:endParaRPr lang="en-US"/>
          </a:p>
        </p:txBody>
      </p:sp>
    </p:spTree>
    <p:extLst>
      <p:ext uri="{BB962C8B-B14F-4D97-AF65-F5344CB8AC3E}">
        <p14:creationId xmlns:p14="http://schemas.microsoft.com/office/powerpoint/2010/main" val="17600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8CB6F-2284-4AC4-82D5-D6955EE1F407}" type="slidenum">
              <a:rPr lang="fa-IR" smtClean="0"/>
              <a:pPr/>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8CB6F-2284-4AC4-82D5-D6955EE1F407}" type="slidenum">
              <a:rPr lang="fa-IR" smtClean="0"/>
              <a:pPr/>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8CB6F-2284-4AC4-82D5-D6955EE1F407}" type="slidenum">
              <a:rPr lang="fa-IR" smtClean="0"/>
              <a:pPr/>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F48CB6F-2284-4AC4-82D5-D6955EE1F40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8CB6F-2284-4AC4-82D5-D6955EE1F407}" type="slidenum">
              <a:rPr lang="fa-IR" smtClean="0"/>
              <a:pPr/>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7C87D-9DF3-4B3B-938F-D4B760218133}" type="datetimeFigureOut">
              <a:rPr lang="fa-IR" smtClean="0"/>
              <a:pPr/>
              <a:t>06/05/1435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8CB6F-2284-4AC4-82D5-D6955EE1F407}" type="slidenum">
              <a:rPr lang="fa-IR" smtClean="0"/>
              <a:pPr/>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67C87D-9DF3-4B3B-938F-D4B760218133}" type="datetimeFigureOut">
              <a:rPr lang="fa-IR" smtClean="0"/>
              <a:pPr/>
              <a:t>06/05/1435</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F48CB6F-2284-4AC4-82D5-D6955EE1F407}" type="slidenum">
              <a:rPr lang="fa-IR" smtClean="0"/>
              <a:pPr/>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4290"/>
            <a:ext cx="7772400" cy="770999"/>
          </a:xfrm>
        </p:spPr>
        <p:txBody>
          <a:bodyPr>
            <a:normAutofit fontScale="90000"/>
          </a:bodyPr>
          <a:lstStyle/>
          <a:p>
            <a:r>
              <a:rPr lang="fa-IR" sz="2800" dirty="0" smtClean="0">
                <a:latin typeface="IranNastaliq" pitchFamily="18" charset="0"/>
                <a:cs typeface="B Titr" pitchFamily="2" charset="-78"/>
              </a:rPr>
              <a:t/>
            </a:r>
            <a:br>
              <a:rPr lang="fa-IR" sz="2800" dirty="0" smtClean="0">
                <a:latin typeface="IranNastaliq" pitchFamily="18" charset="0"/>
                <a:cs typeface="B Titr" pitchFamily="2" charset="-78"/>
              </a:rPr>
            </a:br>
            <a:r>
              <a:rPr lang="fa-IR" sz="2800" dirty="0">
                <a:latin typeface="IranNastaliq" pitchFamily="18" charset="0"/>
                <a:cs typeface="B Titr" pitchFamily="2" charset="-78"/>
              </a:rPr>
              <a:t/>
            </a:r>
            <a:br>
              <a:rPr lang="fa-IR" sz="2800" dirty="0">
                <a:latin typeface="IranNastaliq" pitchFamily="18" charset="0"/>
                <a:cs typeface="B Titr" pitchFamily="2" charset="-78"/>
              </a:rPr>
            </a:br>
            <a:r>
              <a:rPr lang="fa-IR" sz="2000" dirty="0" smtClean="0">
                <a:latin typeface="IranNastaliq" pitchFamily="18" charset="0"/>
                <a:cs typeface="B Titr" pitchFamily="2" charset="-78"/>
              </a:rPr>
              <a:t>بسم الله الرحمن الرحيم </a:t>
            </a:r>
            <a:endParaRPr lang="fa-IR" sz="2800" dirty="0">
              <a:latin typeface="IranNastaliq" pitchFamily="18" charset="0"/>
              <a:cs typeface="B Titr" pitchFamily="2" charset="-78"/>
            </a:endParaRPr>
          </a:p>
        </p:txBody>
      </p:sp>
      <p:sp>
        <p:nvSpPr>
          <p:cNvPr id="3" name="Subtitle 2"/>
          <p:cNvSpPr>
            <a:spLocks noGrp="1"/>
          </p:cNvSpPr>
          <p:nvPr>
            <p:ph type="subTitle" idx="1"/>
          </p:nvPr>
        </p:nvSpPr>
        <p:spPr>
          <a:xfrm>
            <a:off x="1357290" y="2857496"/>
            <a:ext cx="6400800" cy="1294434"/>
          </a:xfrm>
        </p:spPr>
        <p:txBody>
          <a:bodyPr>
            <a:normAutofit fontScale="92500" lnSpcReduction="10000"/>
          </a:bodyPr>
          <a:lstStyle/>
          <a:p>
            <a:pPr rtl="1"/>
            <a:r>
              <a:rPr lang="fa-IR" sz="3600" dirty="0" err="1" smtClean="0">
                <a:solidFill>
                  <a:schemeClr val="tx2"/>
                </a:solidFill>
                <a:latin typeface="IranNastaliq" pitchFamily="18" charset="0"/>
                <a:cs typeface="B Titr" pitchFamily="2" charset="-78"/>
              </a:rPr>
              <a:t>بررسي</a:t>
            </a:r>
            <a:r>
              <a:rPr lang="fa-IR" sz="3600" dirty="0" smtClean="0">
                <a:solidFill>
                  <a:schemeClr val="tx2"/>
                </a:solidFill>
                <a:latin typeface="IranNastaliq" pitchFamily="18" charset="0"/>
                <a:cs typeface="B Titr" pitchFamily="2" charset="-78"/>
              </a:rPr>
              <a:t> </a:t>
            </a:r>
            <a:r>
              <a:rPr lang="fa-IR" sz="3600" dirty="0" err="1" smtClean="0">
                <a:solidFill>
                  <a:schemeClr val="tx2"/>
                </a:solidFill>
                <a:latin typeface="IranNastaliq" pitchFamily="18" charset="0"/>
                <a:cs typeface="B Titr" pitchFamily="2" charset="-78"/>
              </a:rPr>
              <a:t>ميزان</a:t>
            </a:r>
            <a:r>
              <a:rPr lang="fa-IR" sz="3600" dirty="0" smtClean="0">
                <a:solidFill>
                  <a:schemeClr val="tx2"/>
                </a:solidFill>
                <a:latin typeface="IranNastaliq" pitchFamily="18" charset="0"/>
                <a:cs typeface="B Titr" pitchFamily="2" charset="-78"/>
              </a:rPr>
              <a:t> تحقق اهداف </a:t>
            </a:r>
            <a:r>
              <a:rPr lang="fa-IR" sz="3600" dirty="0" err="1" smtClean="0">
                <a:solidFill>
                  <a:schemeClr val="tx2"/>
                </a:solidFill>
                <a:latin typeface="IranNastaliq" pitchFamily="18" charset="0"/>
                <a:cs typeface="B Titr" pitchFamily="2" charset="-78"/>
              </a:rPr>
              <a:t>سياستهاي</a:t>
            </a:r>
            <a:r>
              <a:rPr lang="fa-IR" sz="3600" dirty="0" smtClean="0">
                <a:solidFill>
                  <a:schemeClr val="tx2"/>
                </a:solidFill>
                <a:latin typeface="IranNastaliq" pitchFamily="18" charset="0"/>
                <a:cs typeface="B Titr" pitchFamily="2" charset="-78"/>
              </a:rPr>
              <a:t> </a:t>
            </a:r>
            <a:r>
              <a:rPr lang="fa-IR" sz="3600" dirty="0" err="1" smtClean="0">
                <a:solidFill>
                  <a:schemeClr val="tx2"/>
                </a:solidFill>
                <a:latin typeface="IranNastaliq" pitchFamily="18" charset="0"/>
                <a:cs typeface="B Titr" pitchFamily="2" charset="-78"/>
              </a:rPr>
              <a:t>كلي</a:t>
            </a:r>
            <a:r>
              <a:rPr lang="fa-IR" sz="3600" dirty="0" smtClean="0">
                <a:solidFill>
                  <a:schemeClr val="tx2"/>
                </a:solidFill>
                <a:latin typeface="IranNastaliq" pitchFamily="18" charset="0"/>
                <a:cs typeface="B Titr" pitchFamily="2" charset="-78"/>
              </a:rPr>
              <a:t> اصل چهل و چهارم قانون </a:t>
            </a:r>
            <a:r>
              <a:rPr lang="fa-IR" sz="3600" dirty="0" err="1" smtClean="0">
                <a:solidFill>
                  <a:schemeClr val="tx2"/>
                </a:solidFill>
                <a:latin typeface="IranNastaliq" pitchFamily="18" charset="0"/>
                <a:cs typeface="B Titr" pitchFamily="2" charset="-78"/>
              </a:rPr>
              <a:t>اساسي</a:t>
            </a:r>
            <a:r>
              <a:rPr lang="fa-IR" sz="5400" dirty="0" smtClean="0">
                <a:solidFill>
                  <a:schemeClr val="tx2"/>
                </a:solidFill>
                <a:latin typeface="IranNastaliq" pitchFamily="18" charset="0"/>
                <a:cs typeface="B Titr" pitchFamily="2" charset="-78"/>
              </a:rPr>
              <a:t> </a:t>
            </a:r>
            <a:endParaRPr lang="fa-IR" sz="5400" dirty="0">
              <a:solidFill>
                <a:schemeClr val="tx2"/>
              </a:solidFill>
              <a:latin typeface="IranNastaliq" pitchFamily="18" charset="0"/>
              <a:cs typeface="B Titr" pitchFamily="2" charset="-78"/>
            </a:endParaRPr>
          </a:p>
        </p:txBody>
      </p:sp>
      <p:sp>
        <p:nvSpPr>
          <p:cNvPr id="4" name="Rectangle 3"/>
          <p:cNvSpPr/>
          <p:nvPr/>
        </p:nvSpPr>
        <p:spPr>
          <a:xfrm>
            <a:off x="2286000" y="1500174"/>
            <a:ext cx="4572000" cy="707886"/>
          </a:xfrm>
          <a:prstGeom prst="rect">
            <a:avLst/>
          </a:prstGeom>
        </p:spPr>
        <p:txBody>
          <a:bodyPr>
            <a:spAutoFit/>
          </a:bodyPr>
          <a:lstStyle/>
          <a:p>
            <a:pPr algn="ctr"/>
            <a:r>
              <a:rPr lang="fa-IR" sz="2000" b="1" dirty="0" smtClean="0">
                <a:solidFill>
                  <a:schemeClr val="tx2"/>
                </a:solidFill>
                <a:cs typeface="B Mitra" pitchFamily="2" charset="-78"/>
              </a:rPr>
              <a:t>گزارش </a:t>
            </a:r>
            <a:r>
              <a:rPr lang="fa-IR" sz="2000" b="1" dirty="0" err="1" smtClean="0">
                <a:solidFill>
                  <a:schemeClr val="tx2"/>
                </a:solidFill>
                <a:cs typeface="B Mitra" pitchFamily="2" charset="-78"/>
              </a:rPr>
              <a:t>كميسيون</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ويژه</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حمايت</a:t>
            </a:r>
            <a:r>
              <a:rPr lang="fa-IR" sz="2000" b="1" dirty="0" smtClean="0">
                <a:solidFill>
                  <a:schemeClr val="tx2"/>
                </a:solidFill>
                <a:cs typeface="B Mitra" pitchFamily="2" charset="-78"/>
              </a:rPr>
              <a:t> از </a:t>
            </a:r>
            <a:r>
              <a:rPr lang="fa-IR" sz="2000" b="1" dirty="0" err="1" smtClean="0">
                <a:solidFill>
                  <a:schemeClr val="tx2"/>
                </a:solidFill>
                <a:cs typeface="B Mitra" pitchFamily="2" charset="-78"/>
              </a:rPr>
              <a:t>توليد</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ملي</a:t>
            </a:r>
            <a:r>
              <a:rPr lang="fa-IR" sz="2000" b="1" dirty="0" smtClean="0">
                <a:solidFill>
                  <a:schemeClr val="tx2"/>
                </a:solidFill>
                <a:cs typeface="B Mitra" pitchFamily="2" charset="-78"/>
              </a:rPr>
              <a:t> و نظارت بر </a:t>
            </a:r>
            <a:r>
              <a:rPr lang="fa-IR" sz="2000" b="1" dirty="0" err="1" smtClean="0">
                <a:solidFill>
                  <a:schemeClr val="tx2"/>
                </a:solidFill>
                <a:cs typeface="B Mitra" pitchFamily="2" charset="-78"/>
              </a:rPr>
              <a:t>اجراي</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سياست</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هاي</a:t>
            </a:r>
            <a:r>
              <a:rPr lang="fa-IR" sz="2000" b="1" dirty="0" smtClean="0">
                <a:solidFill>
                  <a:schemeClr val="tx2"/>
                </a:solidFill>
                <a:cs typeface="B Mitra" pitchFamily="2" charset="-78"/>
              </a:rPr>
              <a:t> </a:t>
            </a:r>
            <a:r>
              <a:rPr lang="fa-IR" sz="2000" b="1" dirty="0" err="1" smtClean="0">
                <a:solidFill>
                  <a:schemeClr val="tx2"/>
                </a:solidFill>
                <a:cs typeface="B Mitra" pitchFamily="2" charset="-78"/>
              </a:rPr>
              <a:t>كلي</a:t>
            </a:r>
            <a:r>
              <a:rPr lang="fa-IR" sz="2000" b="1" dirty="0" smtClean="0">
                <a:solidFill>
                  <a:schemeClr val="tx2"/>
                </a:solidFill>
                <a:cs typeface="B Mitra" pitchFamily="2" charset="-78"/>
              </a:rPr>
              <a:t> اصل 44 قانون </a:t>
            </a:r>
            <a:r>
              <a:rPr lang="fa-IR" sz="2000" b="1" dirty="0" err="1" smtClean="0">
                <a:solidFill>
                  <a:schemeClr val="tx2"/>
                </a:solidFill>
                <a:cs typeface="B Mitra" pitchFamily="2" charset="-78"/>
              </a:rPr>
              <a:t>اساسي</a:t>
            </a:r>
            <a:endParaRPr lang="en-US" sz="2000" b="1" dirty="0">
              <a:solidFill>
                <a:schemeClr val="tx2"/>
              </a:solidFill>
              <a:cs typeface="B Mitra" pitchFamily="2" charset="-78"/>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844824"/>
            <a:ext cx="7408333" cy="3960440"/>
          </a:xfrm>
        </p:spPr>
        <p:txBody>
          <a:bodyPr>
            <a:noAutofit/>
          </a:bodyPr>
          <a:lstStyle/>
          <a:p>
            <a:pPr algn="just" rtl="1"/>
            <a:r>
              <a:rPr lang="fa-IR" sz="2600" dirty="0" smtClean="0">
                <a:cs typeface="B Mitra" pitchFamily="2" charset="-78"/>
              </a:rPr>
              <a:t>عرضه </a:t>
            </a:r>
            <a:r>
              <a:rPr lang="fa-IR" sz="2600" dirty="0">
                <a:cs typeface="B Mitra" pitchFamily="2" charset="-78"/>
              </a:rPr>
              <a:t>سهام شرکت ها در بورس </a:t>
            </a:r>
            <a:r>
              <a:rPr lang="fa-IR" sz="2600" dirty="0" smtClean="0">
                <a:cs typeface="B Mitra" pitchFamily="2" charset="-78"/>
              </a:rPr>
              <a:t>سبب </a:t>
            </a:r>
            <a:r>
              <a:rPr lang="fa-IR" sz="2600" dirty="0">
                <a:cs typeface="B Mitra" pitchFamily="2" charset="-78"/>
              </a:rPr>
              <a:t>می شود سرمایه‌های کوچک </a:t>
            </a:r>
            <a:r>
              <a:rPr lang="fa-IR" sz="2600" dirty="0" smtClean="0">
                <a:cs typeface="B Mitra" pitchFamily="2" charset="-78"/>
              </a:rPr>
              <a:t>توانایی </a:t>
            </a:r>
            <a:r>
              <a:rPr lang="fa-IR" sz="2600" dirty="0">
                <a:cs typeface="B Mitra" pitchFamily="2" charset="-78"/>
              </a:rPr>
              <a:t>دسترسی به خرید سهام شرکت‌های دولتی را داشته </a:t>
            </a:r>
            <a:r>
              <a:rPr lang="fa-IR" sz="2600" dirty="0" smtClean="0">
                <a:cs typeface="B Mitra" pitchFamily="2" charset="-78"/>
              </a:rPr>
              <a:t>باشند و از طرفی دسترسی </a:t>
            </a:r>
            <a:r>
              <a:rPr lang="fa-IR" sz="2600" dirty="0">
                <a:cs typeface="B Mitra" pitchFamily="2" charset="-78"/>
              </a:rPr>
              <a:t>مردم به بازار سرمایه کشور به نوعی </a:t>
            </a:r>
            <a:r>
              <a:rPr lang="fa-IR" sz="2600" dirty="0" smtClean="0">
                <a:cs typeface="B Mitra" pitchFamily="2" charset="-78"/>
              </a:rPr>
              <a:t>بسترسازی </a:t>
            </a:r>
            <a:r>
              <a:rPr lang="fa-IR" sz="2600" dirty="0">
                <a:cs typeface="B Mitra" pitchFamily="2" charset="-78"/>
              </a:rPr>
              <a:t>برای گسترش مالکیت عمومی است</a:t>
            </a:r>
            <a:r>
              <a:rPr lang="fa-IR" sz="2600" dirty="0" smtClean="0">
                <a:cs typeface="B Mitra" pitchFamily="2" charset="-78"/>
              </a:rPr>
              <a:t>.</a:t>
            </a:r>
            <a:r>
              <a:rPr lang="fa-IR" sz="2800" dirty="0">
                <a:cs typeface="B Mitra" pitchFamily="2" charset="-78"/>
              </a:rPr>
              <a:t> </a:t>
            </a:r>
            <a:endParaRPr lang="fa-IR" sz="2800" dirty="0" smtClean="0">
              <a:cs typeface="B Mitra" pitchFamily="2" charset="-78"/>
            </a:endParaRPr>
          </a:p>
          <a:p>
            <a:pPr algn="just" rtl="1"/>
            <a:endParaRPr lang="fa-IR" sz="2800" dirty="0" smtClean="0">
              <a:cs typeface="B Mitra" pitchFamily="2" charset="-78"/>
            </a:endParaRPr>
          </a:p>
          <a:p>
            <a:pPr lvl="1" algn="just" rtl="1">
              <a:buFont typeface="Wingdings" pitchFamily="2" charset="2"/>
              <a:buChar char="Ø"/>
            </a:pPr>
            <a:r>
              <a:rPr lang="fa-IR" sz="2400" dirty="0" smtClean="0">
                <a:cs typeface="B Mitra" pitchFamily="2" charset="-78"/>
              </a:rPr>
              <a:t>بر </a:t>
            </a:r>
            <a:r>
              <a:rPr lang="fa-IR" sz="2400" dirty="0">
                <a:cs typeface="B Mitra" pitchFamily="2" charset="-78"/>
              </a:rPr>
              <a:t>اساس آمار سازمان خصوصی‌سازی در حدود 57 درصد از واگذاری سهام شرکت‌های دولتی از طریق بورس و فرابورس انجام شده است. </a:t>
            </a:r>
            <a:endParaRPr lang="fa-IR" sz="2400" dirty="0" smtClean="0">
              <a:cs typeface="B Mitra" pitchFamily="2" charset="-78"/>
            </a:endParaRPr>
          </a:p>
          <a:p>
            <a:pPr lvl="1" algn="just" rtl="1">
              <a:buFont typeface="Wingdings" pitchFamily="2" charset="2"/>
              <a:buChar char="Ø"/>
            </a:pPr>
            <a:endParaRPr lang="fa-IR" sz="2400" dirty="0" smtClean="0">
              <a:cs typeface="B Mitra" pitchFamily="2" charset="-78"/>
            </a:endParaRPr>
          </a:p>
          <a:p>
            <a:pPr lvl="1" algn="just" rtl="1">
              <a:buFont typeface="Wingdings" pitchFamily="2" charset="2"/>
              <a:buChar char="Ø"/>
            </a:pPr>
            <a:r>
              <a:rPr lang="fa-IR" sz="2400" dirty="0">
                <a:cs typeface="B Mitra" pitchFamily="2" charset="-78"/>
              </a:rPr>
              <a:t>از سال 86 روند نسبت ارزش بازار سرمایه به تولید ناخالص داخلی روند افزایشی داشته است. </a:t>
            </a:r>
            <a:endParaRPr lang="en-US" sz="2400" dirty="0">
              <a:cs typeface="B Mitra" pitchFamily="2" charset="-78"/>
            </a:endParaRPr>
          </a:p>
          <a:p>
            <a:pPr algn="just" rtl="1"/>
            <a:endParaRPr lang="fa-IR" sz="2800" dirty="0">
              <a:cs typeface="B Mitra" pitchFamily="2" charset="-78"/>
            </a:endParaRPr>
          </a:p>
          <a:p>
            <a:pPr algn="just" rtl="1"/>
            <a:endParaRPr lang="fa-IR" sz="2600" dirty="0" smtClean="0">
              <a:cs typeface="B Mitra" pitchFamily="2" charset="-78"/>
            </a:endParaRPr>
          </a:p>
        </p:txBody>
      </p:sp>
      <p:sp>
        <p:nvSpPr>
          <p:cNvPr id="3" name="Title 2"/>
          <p:cNvSpPr>
            <a:spLocks noGrp="1"/>
          </p:cNvSpPr>
          <p:nvPr>
            <p:ph type="title"/>
          </p:nvPr>
        </p:nvSpPr>
        <p:spPr/>
        <p:txBody>
          <a:bodyPr>
            <a:normAutofit/>
          </a:bodyPr>
          <a:lstStyle/>
          <a:p>
            <a:r>
              <a:rPr lang="fa-IR" sz="2800" dirty="0">
                <a:cs typeface="B Titr" pitchFamily="2" charset="-78"/>
              </a:rPr>
              <a:t>2- </a:t>
            </a:r>
            <a:r>
              <a:rPr lang="fa-IR" sz="2800" b="1" dirty="0">
                <a:cs typeface="B Titr" pitchFamily="2" charset="-78"/>
              </a:rPr>
              <a:t>گسترش مالكيت در سطح عموم </a:t>
            </a:r>
            <a:r>
              <a:rPr lang="fa-IR" sz="2800" dirty="0">
                <a:cs typeface="B Titr" pitchFamily="2" charset="-78"/>
              </a:rPr>
              <a:t>مردم </a:t>
            </a:r>
            <a:r>
              <a:rPr lang="fa-IR" sz="2800" b="1" dirty="0">
                <a:cs typeface="B Titr" pitchFamily="2" charset="-78"/>
              </a:rPr>
              <a:t>به‏ منظور تأمين عدالت اجتماعی</a:t>
            </a:r>
            <a:endParaRPr lang="en-US" sz="2800" b="1" dirty="0">
              <a:cs typeface="B Titr" pitchFamily="2" charset="-78"/>
            </a:endParaRPr>
          </a:p>
        </p:txBody>
      </p:sp>
    </p:spTree>
    <p:extLst>
      <p:ext uri="{BB962C8B-B14F-4D97-AF65-F5344CB8AC3E}">
        <p14:creationId xmlns:p14="http://schemas.microsoft.com/office/powerpoint/2010/main" val="5953943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844824"/>
            <a:ext cx="7408333" cy="3960440"/>
          </a:xfrm>
        </p:spPr>
        <p:txBody>
          <a:bodyPr>
            <a:noAutofit/>
          </a:bodyPr>
          <a:lstStyle/>
          <a:p>
            <a:pPr algn="just" rtl="1"/>
            <a:endParaRPr lang="fa-IR" sz="3800" dirty="0" smtClean="0">
              <a:cs typeface="B Mitra" pitchFamily="2" charset="-78"/>
            </a:endParaRPr>
          </a:p>
          <a:p>
            <a:pPr algn="just" rtl="1"/>
            <a:endParaRPr lang="fa-IR" dirty="0" smtClean="0"/>
          </a:p>
          <a:p>
            <a:pPr algn="just" rtl="1"/>
            <a:endParaRPr lang="en-US" dirty="0"/>
          </a:p>
        </p:txBody>
      </p:sp>
      <p:sp>
        <p:nvSpPr>
          <p:cNvPr id="3" name="Title 2"/>
          <p:cNvSpPr>
            <a:spLocks noGrp="1"/>
          </p:cNvSpPr>
          <p:nvPr>
            <p:ph type="title"/>
          </p:nvPr>
        </p:nvSpPr>
        <p:spPr>
          <a:xfrm>
            <a:off x="457200" y="188640"/>
            <a:ext cx="8229600" cy="1074448"/>
          </a:xfrm>
        </p:spPr>
        <p:txBody>
          <a:bodyPr>
            <a:normAutofit/>
          </a:bodyPr>
          <a:lstStyle/>
          <a:p>
            <a:r>
              <a:rPr lang="fa-IR" sz="2800" dirty="0">
                <a:cs typeface="B Titr" pitchFamily="2" charset="-78"/>
              </a:rPr>
              <a:t>2- </a:t>
            </a:r>
            <a:r>
              <a:rPr lang="fa-IR" sz="2800" b="1" dirty="0">
                <a:cs typeface="B Titr" pitchFamily="2" charset="-78"/>
              </a:rPr>
              <a:t>گسترش مالكيت در سطح عموم </a:t>
            </a:r>
            <a:r>
              <a:rPr lang="fa-IR" sz="2800" dirty="0">
                <a:cs typeface="B Titr" pitchFamily="2" charset="-78"/>
              </a:rPr>
              <a:t>مردم </a:t>
            </a:r>
            <a:r>
              <a:rPr lang="fa-IR" sz="2800" b="1" dirty="0">
                <a:cs typeface="B Titr" pitchFamily="2" charset="-78"/>
              </a:rPr>
              <a:t>به‏ منظور تأمين عدالت اجتماعی</a:t>
            </a:r>
            <a:endParaRPr lang="en-US" sz="2800" b="1" dirty="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610949158"/>
              </p:ext>
            </p:extLst>
          </p:nvPr>
        </p:nvGraphicFramePr>
        <p:xfrm>
          <a:off x="179512" y="1916832"/>
          <a:ext cx="8784976" cy="4519567"/>
        </p:xfrm>
        <a:graphic>
          <a:graphicData uri="http://schemas.openxmlformats.org/drawingml/2006/table">
            <a:tbl>
              <a:tblPr firstRow="1" firstCol="1" bandRow="1">
                <a:tableStyleId>{0E3FDE45-AF77-4B5C-9715-49D594BDF05E}</a:tableStyleId>
              </a:tblPr>
              <a:tblGrid>
                <a:gridCol w="1080120"/>
                <a:gridCol w="1097352"/>
                <a:gridCol w="1062888"/>
                <a:gridCol w="1080120"/>
                <a:gridCol w="1152128"/>
                <a:gridCol w="1207388"/>
                <a:gridCol w="2104980"/>
              </a:tblGrid>
              <a:tr h="282475">
                <a:tc>
                  <a:txBody>
                    <a:bodyPr/>
                    <a:lstStyle/>
                    <a:p>
                      <a:pPr algn="ctr" rtl="1">
                        <a:lnSpc>
                          <a:spcPct val="75000"/>
                        </a:lnSpc>
                        <a:spcAft>
                          <a:spcPts val="0"/>
                        </a:spcAft>
                      </a:pPr>
                      <a:r>
                        <a:rPr lang="fa-IR" sz="2200" b="0" dirty="0">
                          <a:solidFill>
                            <a:schemeClr val="tx2"/>
                          </a:solidFill>
                          <a:effectLst/>
                          <a:cs typeface="B Mitra" pitchFamily="2" charset="-78"/>
                        </a:rPr>
                        <a:t>1391</a:t>
                      </a:r>
                      <a:endParaRPr lang="en-US" sz="2200" b="0" dirty="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chemeClr val="tx2"/>
                          </a:solidFill>
                          <a:effectLst/>
                          <a:cs typeface="B Mitra" pitchFamily="2" charset="-78"/>
                        </a:rPr>
                        <a:t>1390</a:t>
                      </a:r>
                      <a:endParaRPr lang="en-US" sz="2200" b="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chemeClr val="tx2"/>
                          </a:solidFill>
                          <a:effectLst/>
                          <a:cs typeface="B Mitra" pitchFamily="2" charset="-78"/>
                        </a:rPr>
                        <a:t>1389</a:t>
                      </a:r>
                      <a:endParaRPr lang="en-US" sz="2200" b="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chemeClr val="tx2"/>
                          </a:solidFill>
                          <a:effectLst/>
                          <a:cs typeface="B Mitra" pitchFamily="2" charset="-78"/>
                        </a:rPr>
                        <a:t>1388</a:t>
                      </a:r>
                      <a:endParaRPr lang="en-US" sz="2200" b="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chemeClr val="tx2"/>
                          </a:solidFill>
                          <a:effectLst/>
                          <a:cs typeface="B Mitra" pitchFamily="2" charset="-78"/>
                        </a:rPr>
                        <a:t>1387</a:t>
                      </a:r>
                      <a:endParaRPr lang="en-US" sz="2200" b="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solidFill>
                            <a:schemeClr val="tx2"/>
                          </a:solidFill>
                          <a:effectLst/>
                          <a:cs typeface="B Mitra" pitchFamily="2" charset="-78"/>
                        </a:rPr>
                        <a:t>1386</a:t>
                      </a:r>
                      <a:endParaRPr lang="en-US" sz="2200" b="0" dirty="0">
                        <a:solidFill>
                          <a:schemeClr val="tx2"/>
                        </a:solidFill>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a:solidFill>
                            <a:schemeClr val="tx2"/>
                          </a:solidFill>
                          <a:effectLst/>
                          <a:cs typeface="B Mitra" pitchFamily="2" charset="-78"/>
                        </a:rPr>
                        <a:t>عنوان </a:t>
                      </a:r>
                      <a:endParaRPr lang="en-US" sz="2200" b="0" dirty="0">
                        <a:solidFill>
                          <a:schemeClr val="tx2"/>
                        </a:solidFill>
                        <a:effectLst/>
                        <a:latin typeface="Calibri"/>
                        <a:ea typeface="Calibri"/>
                        <a:cs typeface="B Mitra" pitchFamily="2" charset="-78"/>
                      </a:endParaRPr>
                    </a:p>
                  </a:txBody>
                  <a:tcPr marL="68580" marR="68580" marT="0" marB="0" anchor="ctr"/>
                </a:tc>
              </a:tr>
              <a:tr h="564952">
                <a:tc>
                  <a:txBody>
                    <a:bodyPr/>
                    <a:lstStyle/>
                    <a:p>
                      <a:pPr algn="ctr" rtl="1">
                        <a:lnSpc>
                          <a:spcPct val="75000"/>
                        </a:lnSpc>
                        <a:spcAft>
                          <a:spcPts val="0"/>
                        </a:spcAft>
                      </a:pPr>
                      <a:r>
                        <a:rPr lang="fa-IR" sz="2200" b="0" kern="1200" dirty="0">
                          <a:effectLst/>
                          <a:cs typeface="B Mitra" pitchFamily="2" charset="-78"/>
                        </a:rPr>
                        <a:t>6,757,090</a:t>
                      </a:r>
                      <a:endParaRPr lang="en-US" sz="2200" b="0" kern="1200" dirty="0">
                        <a:solidFill>
                          <a:schemeClr val="tx1"/>
                        </a:solidFill>
                        <a:effectLst/>
                        <a:latin typeface="+mn-lt"/>
                        <a:ea typeface="+mn-ea"/>
                        <a:cs typeface="B Mitra" pitchFamily="2" charset="-78"/>
                      </a:endParaRPr>
                    </a:p>
                  </a:txBody>
                  <a:tcPr marL="68580" marR="68580" marT="0" marB="0" anchor="ctr"/>
                </a:tc>
                <a:tc>
                  <a:txBody>
                    <a:bodyPr/>
                    <a:lstStyle/>
                    <a:p>
                      <a:pPr algn="ctr" rtl="1">
                        <a:lnSpc>
                          <a:spcPct val="75000"/>
                        </a:lnSpc>
                        <a:spcAft>
                          <a:spcPts val="0"/>
                        </a:spcAft>
                      </a:pPr>
                      <a:r>
                        <a:rPr lang="fa-IR" sz="2200" b="0" kern="1200" dirty="0">
                          <a:effectLst/>
                          <a:cs typeface="B Mitra" pitchFamily="2" charset="-78"/>
                        </a:rPr>
                        <a:t>6,104,868</a:t>
                      </a:r>
                      <a:endParaRPr lang="en-US" sz="2200" b="0" kern="1200" dirty="0">
                        <a:solidFill>
                          <a:schemeClr val="dk1"/>
                        </a:solidFill>
                        <a:effectLst/>
                        <a:latin typeface="+mn-lt"/>
                        <a:ea typeface="+mn-ea"/>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4,304,264</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effectLst/>
                          <a:cs typeface="B Mitra" pitchFamily="2" charset="-78"/>
                        </a:rPr>
                        <a:t>3,562,289</a:t>
                      </a:r>
                      <a:endParaRPr lang="en-US" sz="2200" b="0" dirty="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3,378,724</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effectLst/>
                          <a:cs typeface="B Mitra" pitchFamily="2" charset="-78"/>
                        </a:rPr>
                        <a:t>2,861,974</a:t>
                      </a:r>
                      <a:endParaRPr lang="en-US" sz="2200" b="0" dirty="0">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a:effectLst/>
                          <a:cs typeface="B Mitra" pitchFamily="2" charset="-78"/>
                        </a:rPr>
                        <a:t>تولید ناخالص داخلی به قیمت جاری</a:t>
                      </a:r>
                      <a:r>
                        <a:rPr lang="fa-IR" sz="2200" b="0" baseline="30000" dirty="0">
                          <a:effectLst/>
                          <a:cs typeface="B Mitra" pitchFamily="2" charset="-78"/>
                        </a:rPr>
                        <a:t> </a:t>
                      </a:r>
                      <a:endParaRPr lang="en-US" sz="2200" b="0" dirty="0">
                        <a:effectLst/>
                        <a:latin typeface="Calibri"/>
                        <a:ea typeface="Calibri"/>
                        <a:cs typeface="B Mitra" pitchFamily="2" charset="-78"/>
                      </a:endParaRPr>
                    </a:p>
                  </a:txBody>
                  <a:tcPr marL="68580" marR="68580" marT="0" marB="0" anchor="ctr"/>
                </a:tc>
              </a:tr>
              <a:tr h="789937">
                <a:tc>
                  <a:txBody>
                    <a:bodyPr/>
                    <a:lstStyle/>
                    <a:p>
                      <a:pPr algn="ctr" rtl="1">
                        <a:lnSpc>
                          <a:spcPct val="75000"/>
                        </a:lnSpc>
                        <a:spcAft>
                          <a:spcPts val="0"/>
                        </a:spcAft>
                      </a:pPr>
                      <a:r>
                        <a:rPr lang="fa-IR" sz="2200" b="0" dirty="0">
                          <a:effectLst/>
                          <a:cs typeface="B Mitra" pitchFamily="2" charset="-78"/>
                        </a:rPr>
                        <a:t>2,200,147</a:t>
                      </a:r>
                      <a:endParaRPr lang="en-US" sz="22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1,541,561</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1,248,816</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654,351</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448,955</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462,105</a:t>
                      </a:r>
                      <a:endParaRPr lang="en-US" sz="2200" b="0">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smtClean="0">
                          <a:effectLst/>
                          <a:cs typeface="B Mitra" pitchFamily="2" charset="-78"/>
                        </a:rPr>
                        <a:t>مجموع </a:t>
                      </a:r>
                      <a:r>
                        <a:rPr lang="fa-IR" sz="2200" b="0" dirty="0">
                          <a:effectLst/>
                          <a:cs typeface="B Mitra" pitchFamily="2" charset="-78"/>
                        </a:rPr>
                        <a:t>ارزش بازارهای فرابورس و بورس </a:t>
                      </a:r>
                      <a:r>
                        <a:rPr lang="fa-IR" sz="2200" b="0" dirty="0" smtClean="0">
                          <a:effectLst/>
                          <a:cs typeface="B Mitra" pitchFamily="2" charset="-78"/>
                        </a:rPr>
                        <a:t>تهران</a:t>
                      </a:r>
                      <a:endParaRPr lang="en-US" sz="2200" b="0" dirty="0">
                        <a:effectLst/>
                        <a:latin typeface="Calibri"/>
                        <a:ea typeface="Calibri"/>
                        <a:cs typeface="B Mitra" pitchFamily="2" charset="-78"/>
                      </a:endParaRPr>
                    </a:p>
                  </a:txBody>
                  <a:tcPr marL="68580" marR="68580" marT="0" marB="0" anchor="ctr"/>
                </a:tc>
              </a:tr>
              <a:tr h="789937">
                <a:tc>
                  <a:txBody>
                    <a:bodyPr/>
                    <a:lstStyle/>
                    <a:p>
                      <a:pPr algn="ctr" rtl="1">
                        <a:lnSpc>
                          <a:spcPct val="75000"/>
                        </a:lnSpc>
                        <a:spcAft>
                          <a:spcPts val="0"/>
                        </a:spcAft>
                      </a:pPr>
                      <a:r>
                        <a:rPr lang="fa-IR" sz="2200" b="0" dirty="0">
                          <a:solidFill>
                            <a:srgbClr val="FF0000"/>
                          </a:solidFill>
                          <a:effectLst/>
                          <a:cs typeface="B Mitra" pitchFamily="2" charset="-78"/>
                        </a:rPr>
                        <a:t>33</a:t>
                      </a:r>
                      <a:endParaRPr lang="en-US" sz="2200" b="0" dirty="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25</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29</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solidFill>
                            <a:srgbClr val="FF0000"/>
                          </a:solidFill>
                          <a:effectLst/>
                          <a:cs typeface="B Mitra" pitchFamily="2" charset="-78"/>
                        </a:rPr>
                        <a:t>18</a:t>
                      </a:r>
                      <a:endParaRPr lang="en-US" sz="2200" b="0" dirty="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13</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16</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a:solidFill>
                            <a:srgbClr val="FF0000"/>
                          </a:solidFill>
                          <a:effectLst/>
                          <a:cs typeface="B Mitra" pitchFamily="2" charset="-78"/>
                        </a:rPr>
                        <a:t>نسبت ارزش بازار سهام به تولید ناخالص داخلی (درصد)</a:t>
                      </a:r>
                      <a:endParaRPr lang="en-US" sz="2200" b="0" dirty="0">
                        <a:solidFill>
                          <a:srgbClr val="FF0000"/>
                        </a:solidFill>
                        <a:effectLst/>
                        <a:latin typeface="Calibri"/>
                        <a:ea typeface="Calibri"/>
                        <a:cs typeface="B Mitra" pitchFamily="2" charset="-78"/>
                      </a:endParaRPr>
                    </a:p>
                  </a:txBody>
                  <a:tcPr marL="68580" marR="68580" marT="0" marB="0" anchor="ctr"/>
                </a:tc>
              </a:tr>
              <a:tr h="789937">
                <a:tc>
                  <a:txBody>
                    <a:bodyPr/>
                    <a:lstStyle/>
                    <a:p>
                      <a:pPr algn="ctr" rtl="1">
                        <a:lnSpc>
                          <a:spcPct val="75000"/>
                        </a:lnSpc>
                        <a:spcAft>
                          <a:spcPts val="0"/>
                        </a:spcAft>
                      </a:pPr>
                      <a:r>
                        <a:rPr lang="fa-IR" sz="2200" b="0" dirty="0">
                          <a:effectLst/>
                          <a:cs typeface="B Mitra" pitchFamily="2" charset="-78"/>
                        </a:rPr>
                        <a:t>406,680</a:t>
                      </a:r>
                      <a:endParaRPr lang="en-US" sz="22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309,918</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279,619</a:t>
                      </a:r>
                      <a:endParaRPr lang="en-US" sz="2200" b="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effectLst/>
                          <a:cs typeface="B Mitra" pitchFamily="2" charset="-78"/>
                        </a:rPr>
                        <a:t>186,211</a:t>
                      </a:r>
                      <a:endParaRPr lang="en-US" sz="2200" b="0" dirty="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effectLst/>
                          <a:cs typeface="B Mitra" pitchFamily="2" charset="-78"/>
                        </a:rPr>
                        <a:t>137,188</a:t>
                      </a:r>
                      <a:endParaRPr lang="en-US" sz="2200" b="0" dirty="0">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effectLst/>
                          <a:cs typeface="B Mitra" pitchFamily="2" charset="-78"/>
                        </a:rPr>
                        <a:t>73,201</a:t>
                      </a:r>
                      <a:endParaRPr lang="en-US" sz="2200" b="0">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smtClean="0">
                          <a:effectLst/>
                          <a:cs typeface="B Mitra" pitchFamily="2" charset="-78"/>
                        </a:rPr>
                        <a:t>مجموع </a:t>
                      </a:r>
                      <a:r>
                        <a:rPr lang="fa-IR" sz="2200" b="0" dirty="0">
                          <a:effectLst/>
                          <a:cs typeface="B Mitra" pitchFamily="2" charset="-78"/>
                        </a:rPr>
                        <a:t>ارزش اوراق بهادار معامله شده در بورس و فرابورس </a:t>
                      </a:r>
                      <a:endParaRPr lang="en-US" sz="2200" b="0" dirty="0">
                        <a:effectLst/>
                        <a:latin typeface="Calibri"/>
                        <a:ea typeface="Calibri"/>
                        <a:cs typeface="B Mitra" pitchFamily="2" charset="-78"/>
                      </a:endParaRPr>
                    </a:p>
                  </a:txBody>
                  <a:tcPr marL="68580" marR="68580" marT="0" marB="0" anchor="ctr"/>
                </a:tc>
              </a:tr>
              <a:tr h="1302329">
                <a:tc>
                  <a:txBody>
                    <a:bodyPr/>
                    <a:lstStyle/>
                    <a:p>
                      <a:pPr algn="ctr" rtl="1">
                        <a:lnSpc>
                          <a:spcPct val="75000"/>
                        </a:lnSpc>
                        <a:spcAft>
                          <a:spcPts val="0"/>
                        </a:spcAft>
                      </a:pPr>
                      <a:r>
                        <a:rPr lang="fa-IR" sz="2200" b="0" dirty="0">
                          <a:solidFill>
                            <a:srgbClr val="FF0000"/>
                          </a:solidFill>
                          <a:effectLst/>
                          <a:cs typeface="B Mitra" pitchFamily="2" charset="-78"/>
                        </a:rPr>
                        <a:t>6</a:t>
                      </a:r>
                      <a:endParaRPr lang="en-US" sz="2200" b="0" dirty="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5</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6</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solidFill>
                            <a:srgbClr val="FF0000"/>
                          </a:solidFill>
                          <a:effectLst/>
                          <a:cs typeface="B Mitra" pitchFamily="2" charset="-78"/>
                        </a:rPr>
                        <a:t>5</a:t>
                      </a:r>
                      <a:endParaRPr lang="en-US" sz="2200" b="0" dirty="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dirty="0">
                          <a:solidFill>
                            <a:srgbClr val="FF0000"/>
                          </a:solidFill>
                          <a:effectLst/>
                          <a:cs typeface="B Mitra" pitchFamily="2" charset="-78"/>
                        </a:rPr>
                        <a:t>4</a:t>
                      </a:r>
                      <a:endParaRPr lang="en-US" sz="2200" b="0" dirty="0">
                        <a:solidFill>
                          <a:srgbClr val="FF0000"/>
                        </a:solidFill>
                        <a:effectLst/>
                        <a:latin typeface="Calibri"/>
                        <a:ea typeface="Calibri"/>
                        <a:cs typeface="B Mitra" pitchFamily="2" charset="-78"/>
                      </a:endParaRPr>
                    </a:p>
                  </a:txBody>
                  <a:tcPr marL="68580" marR="68580" marT="0" marB="0" anchor="ctr"/>
                </a:tc>
                <a:tc>
                  <a:txBody>
                    <a:bodyPr/>
                    <a:lstStyle/>
                    <a:p>
                      <a:pPr algn="ctr" rtl="1">
                        <a:lnSpc>
                          <a:spcPct val="75000"/>
                        </a:lnSpc>
                        <a:spcAft>
                          <a:spcPts val="0"/>
                        </a:spcAft>
                      </a:pPr>
                      <a:r>
                        <a:rPr lang="fa-IR" sz="2200" b="0">
                          <a:solidFill>
                            <a:srgbClr val="FF0000"/>
                          </a:solidFill>
                          <a:effectLst/>
                          <a:cs typeface="B Mitra" pitchFamily="2" charset="-78"/>
                        </a:rPr>
                        <a:t>3</a:t>
                      </a:r>
                      <a:endParaRPr lang="en-US" sz="2200" b="0">
                        <a:solidFill>
                          <a:srgbClr val="FF0000"/>
                        </a:solidFill>
                        <a:effectLst/>
                        <a:latin typeface="Calibri"/>
                        <a:ea typeface="Calibri"/>
                        <a:cs typeface="B Mitra" pitchFamily="2" charset="-78"/>
                      </a:endParaRPr>
                    </a:p>
                  </a:txBody>
                  <a:tcPr marL="68580" marR="68580" marT="0" marB="0" anchor="ctr"/>
                </a:tc>
                <a:tc>
                  <a:txBody>
                    <a:bodyPr/>
                    <a:lstStyle/>
                    <a:p>
                      <a:pPr algn="just" rtl="1">
                        <a:lnSpc>
                          <a:spcPct val="75000"/>
                        </a:lnSpc>
                        <a:spcAft>
                          <a:spcPts val="0"/>
                        </a:spcAft>
                      </a:pPr>
                      <a:r>
                        <a:rPr lang="fa-IR" sz="2200" b="0" dirty="0">
                          <a:solidFill>
                            <a:srgbClr val="FF0000"/>
                          </a:solidFill>
                          <a:effectLst/>
                          <a:cs typeface="B Mitra" pitchFamily="2" charset="-78"/>
                        </a:rPr>
                        <a:t>نسبت ارزش اوراق بهادار معامله شده در بورس و فرابورس به تولید ناخالص داخلی (درصد)</a:t>
                      </a:r>
                      <a:endParaRPr lang="en-US" sz="2200" b="0" dirty="0">
                        <a:solidFill>
                          <a:srgbClr val="FF0000"/>
                        </a:solidFill>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251520" y="1484784"/>
            <a:ext cx="864096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4: مقایسه وضعیت ارزش‌بازارهای بورس و فرابورس در مقایسه با تولید ناخالص داخلی    (میلیارد ریال)</a:t>
            </a:r>
            <a:endParaRPr kumimoji="0" lang="en-US" sz="16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953943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037" y="1844824"/>
            <a:ext cx="7408333" cy="4140620"/>
          </a:xfrm>
        </p:spPr>
        <p:txBody>
          <a:bodyPr>
            <a:normAutofit/>
          </a:bodyPr>
          <a:lstStyle/>
          <a:p>
            <a:pPr algn="just" rtl="1"/>
            <a:r>
              <a:rPr lang="fa-IR" sz="2600" dirty="0" smtClean="0">
                <a:cs typeface="B Mitra" pitchFamily="2" charset="-78"/>
              </a:rPr>
              <a:t>كارايي </a:t>
            </a:r>
            <a:r>
              <a:rPr lang="fa-IR" sz="2600" dirty="0">
                <a:cs typeface="B Mitra" pitchFamily="2" charset="-78"/>
              </a:rPr>
              <a:t>اقتصادي </a:t>
            </a:r>
            <a:r>
              <a:rPr lang="fa-IR" sz="2600" dirty="0" smtClean="0">
                <a:cs typeface="B Mitra" pitchFamily="2" charset="-78"/>
              </a:rPr>
              <a:t>به </a:t>
            </a:r>
            <a:r>
              <a:rPr lang="fa-IR" sz="2600" dirty="0">
                <a:cs typeface="B Mitra" pitchFamily="2" charset="-78"/>
              </a:rPr>
              <a:t>معناي استفاده بهينه و مناسب از منابع در جهت حداكثر كردن سود در سطح بازار مي‌باشد. بنگاه‌ها با توجه به شرايط بازار مي‌بايست به اندازه‌اي از نهاده‌هاي توليد استفاده </a:t>
            </a:r>
            <a:r>
              <a:rPr lang="fa-IR" sz="2600" dirty="0" smtClean="0">
                <a:cs typeface="B Mitra" pitchFamily="2" charset="-78"/>
              </a:rPr>
              <a:t>كنند كه </a:t>
            </a:r>
            <a:r>
              <a:rPr lang="fa-IR" sz="2600" dirty="0">
                <a:cs typeface="B Mitra" pitchFamily="2" charset="-78"/>
              </a:rPr>
              <a:t>تخصيص بهينه منابع رخ </a:t>
            </a:r>
            <a:r>
              <a:rPr lang="fa-IR" sz="2600" dirty="0" smtClean="0">
                <a:cs typeface="B Mitra" pitchFamily="2" charset="-78"/>
              </a:rPr>
              <a:t>دهد</a:t>
            </a:r>
            <a:r>
              <a:rPr lang="en-US" sz="2600" dirty="0" smtClean="0">
                <a:cs typeface="B Mitra" pitchFamily="2" charset="-78"/>
              </a:rPr>
              <a:t>.</a:t>
            </a:r>
          </a:p>
          <a:p>
            <a:pPr algn="just" rtl="1"/>
            <a:endParaRPr lang="en-US" sz="2600" dirty="0">
              <a:cs typeface="B Mitra" pitchFamily="2" charset="-78"/>
            </a:endParaRPr>
          </a:p>
          <a:p>
            <a:pPr algn="just" rtl="1"/>
            <a:r>
              <a:rPr lang="fa-IR" sz="2600" dirty="0" smtClean="0">
                <a:cs typeface="B Mitra" pitchFamily="2" charset="-78"/>
              </a:rPr>
              <a:t>در </a:t>
            </a:r>
            <a:r>
              <a:rPr lang="fa-IR" sz="2600" dirty="0">
                <a:cs typeface="B Mitra" pitchFamily="2" charset="-78"/>
              </a:rPr>
              <a:t>ماده (90) قانون اجراي سياست‌هاي كلي اصل 44 </a:t>
            </a:r>
            <a:r>
              <a:rPr lang="fa-IR" sz="2600" dirty="0" smtClean="0">
                <a:cs typeface="B Mitra" pitchFamily="2" charset="-78"/>
              </a:rPr>
              <a:t>قانون اساسی مقرر </a:t>
            </a:r>
            <a:r>
              <a:rPr lang="fa-IR" sz="2600" dirty="0" smtClean="0">
                <a:cs typeface="B Mitra" pitchFamily="2" charset="-78"/>
              </a:rPr>
              <a:t>شده </a:t>
            </a:r>
            <a:r>
              <a:rPr lang="fa-IR" sz="2600" dirty="0">
                <a:cs typeface="B Mitra" pitchFamily="2" charset="-78"/>
              </a:rPr>
              <a:t>هرگاه دولت به هردليل قيمت فروش كالاها يا خدمات بنگاههاي مشمول واگذاري و يا ساير بنگاههاي بخش غيردولتي را به قيمتي كمتر از قيمت بازار تكليف كند، دولت مكلف است </a:t>
            </a:r>
            <a:r>
              <a:rPr lang="fa-IR" sz="2600" dirty="0" smtClean="0">
                <a:cs typeface="B Mitra" pitchFamily="2" charset="-78"/>
              </a:rPr>
              <a:t>مابه</a:t>
            </a:r>
            <a:r>
              <a:rPr lang="en-US" sz="2600" dirty="0" smtClean="0">
                <a:cs typeface="B Mitra" pitchFamily="2" charset="-78"/>
              </a:rPr>
              <a:t> </a:t>
            </a:r>
            <a:r>
              <a:rPr lang="fa-IR" sz="2600" dirty="0" smtClean="0">
                <a:cs typeface="B Mitra" pitchFamily="2" charset="-78"/>
              </a:rPr>
              <a:t>التفاوت </a:t>
            </a:r>
            <a:r>
              <a:rPr lang="fa-IR" sz="2600" dirty="0">
                <a:cs typeface="B Mitra" pitchFamily="2" charset="-78"/>
              </a:rPr>
              <a:t>قيمت تكليفي و هزينه تمام شده را </a:t>
            </a:r>
            <a:r>
              <a:rPr lang="fa-IR" sz="2600" dirty="0" smtClean="0">
                <a:cs typeface="B Mitra" pitchFamily="2" charset="-78"/>
              </a:rPr>
              <a:t>پرداخت كند. بر </a:t>
            </a:r>
            <a:r>
              <a:rPr lang="fa-IR" sz="2600" dirty="0">
                <a:cs typeface="B Mitra" pitchFamily="2" charset="-78"/>
              </a:rPr>
              <a:t>اساس گزارش‌هاي </a:t>
            </a:r>
            <a:r>
              <a:rPr lang="fa-IR" sz="2600" dirty="0" err="1">
                <a:cs typeface="B Mitra" pitchFamily="2" charset="-78"/>
              </a:rPr>
              <a:t>عملكرد</a:t>
            </a:r>
            <a:r>
              <a:rPr lang="fa-IR" sz="2600" dirty="0">
                <a:cs typeface="B Mitra" pitchFamily="2" charset="-78"/>
              </a:rPr>
              <a:t> </a:t>
            </a:r>
            <a:r>
              <a:rPr lang="fa-IR" sz="2600" dirty="0" smtClean="0">
                <a:cs typeface="B Mitra" pitchFamily="2" charset="-78"/>
              </a:rPr>
              <a:t>قانون، عملكرد </a:t>
            </a:r>
            <a:r>
              <a:rPr lang="fa-IR" sz="2600" dirty="0">
                <a:cs typeface="B Mitra" pitchFamily="2" charset="-78"/>
              </a:rPr>
              <a:t>مشخصي براي اين ماده وجود ندارد. </a:t>
            </a:r>
            <a:endParaRPr lang="en-US" sz="2600" dirty="0">
              <a:cs typeface="B Mitra" pitchFamily="2" charset="-78"/>
            </a:endParaRPr>
          </a:p>
          <a:p>
            <a:pPr algn="just" rtl="1"/>
            <a:endParaRPr lang="en-US" dirty="0"/>
          </a:p>
        </p:txBody>
      </p:sp>
      <p:sp>
        <p:nvSpPr>
          <p:cNvPr id="3" name="Title 2"/>
          <p:cNvSpPr>
            <a:spLocks noGrp="1"/>
          </p:cNvSpPr>
          <p:nvPr>
            <p:ph type="title"/>
          </p:nvPr>
        </p:nvSpPr>
        <p:spPr/>
        <p:txBody>
          <a:bodyPr>
            <a:normAutofit/>
          </a:bodyPr>
          <a:lstStyle/>
          <a:p>
            <a:r>
              <a:rPr lang="fa-IR" sz="2800" dirty="0">
                <a:cs typeface="B Titr" pitchFamily="2" charset="-78"/>
              </a:rPr>
              <a:t>3- ارتقاء كارآيي بنگاه‌هاي اقتصادي و بهره‏وري منابع مادي و انساني و فناوري</a:t>
            </a:r>
            <a:endParaRPr lang="en-US" sz="2800" dirty="0">
              <a:cs typeface="B Titr" pitchFamily="2" charset="-78"/>
            </a:endParaRPr>
          </a:p>
        </p:txBody>
      </p:sp>
    </p:spTree>
    <p:extLst>
      <p:ext uri="{BB962C8B-B14F-4D97-AF65-F5344CB8AC3E}">
        <p14:creationId xmlns:p14="http://schemas.microsoft.com/office/powerpoint/2010/main" val="43895928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a:bodyPr>
          <a:lstStyle/>
          <a:p>
            <a:pPr algn="just" rtl="1"/>
            <a:r>
              <a:rPr lang="fa-IR" sz="2600" dirty="0">
                <a:cs typeface="B Mitra" pitchFamily="2" charset="-78"/>
              </a:rPr>
              <a:t>بهره وري منابع مادي و انساني فناوري </a:t>
            </a:r>
            <a:r>
              <a:rPr lang="fa-IR" sz="2600" dirty="0" smtClean="0">
                <a:cs typeface="B Mitra" pitchFamily="2" charset="-78"/>
              </a:rPr>
              <a:t>به </a:t>
            </a:r>
            <a:r>
              <a:rPr lang="fa-IR" sz="2600" dirty="0">
                <a:cs typeface="B Mitra" pitchFamily="2" charset="-78"/>
              </a:rPr>
              <a:t>معناي استفاده مناسب از نهاده‌هاي توليد </a:t>
            </a:r>
            <a:r>
              <a:rPr lang="fa-IR" sz="2600" dirty="0" smtClean="0">
                <a:cs typeface="B Mitra" pitchFamily="2" charset="-78"/>
              </a:rPr>
              <a:t>مي‌باشد.</a:t>
            </a:r>
            <a:r>
              <a:rPr lang="fa-IR" sz="2600" dirty="0">
                <a:cs typeface="B Mitra" pitchFamily="2" charset="-78"/>
              </a:rPr>
              <a:t> </a:t>
            </a:r>
            <a:r>
              <a:rPr lang="fa-IR" sz="2600" dirty="0" smtClean="0">
                <a:cs typeface="B Mitra" pitchFamily="2" charset="-78"/>
              </a:rPr>
              <a:t>یکی از نهادهای تولید نیروی کار است. </a:t>
            </a:r>
          </a:p>
          <a:p>
            <a:pPr algn="just" rtl="1"/>
            <a:endParaRPr lang="fa-IR" sz="2600" dirty="0" smtClean="0">
              <a:cs typeface="B Mitra" pitchFamily="2" charset="-78"/>
            </a:endParaRPr>
          </a:p>
          <a:p>
            <a:pPr algn="just" rtl="1"/>
            <a:r>
              <a:rPr lang="fa-IR" sz="2600" dirty="0" smtClean="0">
                <a:cs typeface="B Mitra" pitchFamily="2" charset="-78"/>
              </a:rPr>
              <a:t>مطابق </a:t>
            </a:r>
            <a:r>
              <a:rPr lang="fa-IR" sz="2600" dirty="0">
                <a:cs typeface="B Mitra" pitchFamily="2" charset="-78"/>
              </a:rPr>
              <a:t>با گزارش </a:t>
            </a:r>
            <a:r>
              <a:rPr lang="fa-IR" sz="2600" dirty="0" smtClean="0">
                <a:cs typeface="B Mitra" pitchFamily="2" charset="-78"/>
              </a:rPr>
              <a:t>سازمان بهره وری آسیا، متوسط </a:t>
            </a:r>
            <a:r>
              <a:rPr lang="fa-IR" sz="2600" dirty="0">
                <a:cs typeface="B Mitra" pitchFamily="2" charset="-78"/>
              </a:rPr>
              <a:t>رشد سالانه بهره‌وري نيروي كار از سال 1384 تا </a:t>
            </a:r>
            <a:r>
              <a:rPr lang="fa-IR" sz="2600" dirty="0" smtClean="0">
                <a:cs typeface="B Mitra" pitchFamily="2" charset="-78"/>
              </a:rPr>
              <a:t>1390 </a:t>
            </a:r>
            <a:r>
              <a:rPr lang="fa-IR" sz="2600" dirty="0" err="1" smtClean="0">
                <a:cs typeface="B Mitra" pitchFamily="2" charset="-78"/>
              </a:rPr>
              <a:t>ايران</a:t>
            </a:r>
            <a:r>
              <a:rPr lang="fa-IR" sz="2600" dirty="0" smtClean="0">
                <a:cs typeface="B Mitra" pitchFamily="2" charset="-78"/>
              </a:rPr>
              <a:t> </a:t>
            </a:r>
            <a:r>
              <a:rPr lang="fa-IR" sz="2600" dirty="0">
                <a:cs typeface="B Mitra" pitchFamily="2" charset="-78"/>
              </a:rPr>
              <a:t>برابر با </a:t>
            </a:r>
            <a:r>
              <a:rPr lang="fa-IR" sz="2600" dirty="0" smtClean="0">
                <a:cs typeface="B Mitra" pitchFamily="2" charset="-78"/>
              </a:rPr>
              <a:t>2.9 درصد </a:t>
            </a:r>
            <a:r>
              <a:rPr lang="fa-IR" sz="2600" dirty="0">
                <a:cs typeface="B Mitra" pitchFamily="2" charset="-78"/>
              </a:rPr>
              <a:t>بوده است. اين در حالي است كه بيشترين متوسط رشد سالانه بهره‌وري نيروي كار در اين دوره براي كشور چين </a:t>
            </a:r>
            <a:r>
              <a:rPr lang="fa-IR" sz="2600" dirty="0" smtClean="0">
                <a:cs typeface="B Mitra" pitchFamily="2" charset="-78"/>
              </a:rPr>
              <a:t>برابر با 10.2 </a:t>
            </a:r>
            <a:r>
              <a:rPr lang="fa-IR" sz="2600" dirty="0">
                <a:cs typeface="B Mitra" pitchFamily="2" charset="-78"/>
              </a:rPr>
              <a:t>درصد بوده است</a:t>
            </a:r>
            <a:r>
              <a:rPr lang="fa-IR" dirty="0"/>
              <a:t>. </a:t>
            </a:r>
            <a:endParaRPr lang="fa-IR" dirty="0" smtClean="0"/>
          </a:p>
          <a:p>
            <a:pPr algn="just" rtl="1"/>
            <a:endParaRPr lang="fa-IR" dirty="0" smtClean="0"/>
          </a:p>
          <a:p>
            <a:pPr algn="just" rtl="1"/>
            <a:r>
              <a:rPr lang="fa-IR" dirty="0" smtClean="0">
                <a:cs typeface="B Mitra" pitchFamily="2" charset="-78"/>
              </a:rPr>
              <a:t>بهره‌وري </a:t>
            </a:r>
            <a:r>
              <a:rPr lang="fa-IR" dirty="0">
                <a:cs typeface="B Mitra" pitchFamily="2" charset="-78"/>
              </a:rPr>
              <a:t>نيروي كار براي ايران در سال 1389 (2010) برابر با 44 هزار دلار بوده است كه در سال 1390 (2011) به </a:t>
            </a:r>
            <a:r>
              <a:rPr lang="fa-IR" dirty="0" smtClean="0">
                <a:cs typeface="B Mitra" pitchFamily="2" charset="-78"/>
              </a:rPr>
              <a:t>44.8 </a:t>
            </a:r>
            <a:r>
              <a:rPr lang="fa-IR" dirty="0">
                <a:cs typeface="B Mitra" pitchFamily="2" charset="-78"/>
              </a:rPr>
              <a:t>هزار دلار افزايش يافته است. </a:t>
            </a:r>
            <a:endParaRPr lang="fa-IR" dirty="0" smtClean="0">
              <a:cs typeface="B Mitra" pitchFamily="2" charset="-78"/>
            </a:endParaRPr>
          </a:p>
        </p:txBody>
      </p:sp>
      <p:sp>
        <p:nvSpPr>
          <p:cNvPr id="3" name="Title 2"/>
          <p:cNvSpPr>
            <a:spLocks noGrp="1"/>
          </p:cNvSpPr>
          <p:nvPr>
            <p:ph type="title"/>
          </p:nvPr>
        </p:nvSpPr>
        <p:spPr/>
        <p:txBody>
          <a:bodyPr>
            <a:normAutofit/>
          </a:bodyPr>
          <a:lstStyle/>
          <a:p>
            <a:r>
              <a:rPr lang="fa-IR" sz="2800" dirty="0">
                <a:cs typeface="B Titr" pitchFamily="2" charset="-78"/>
              </a:rPr>
              <a:t>3- ارتقاء كارآيي بنگاه‌هاي اقتصادي و بهره‏وري منابع مادي و انساني و </a:t>
            </a:r>
            <a:r>
              <a:rPr lang="fa-IR" sz="2800" dirty="0" smtClean="0">
                <a:cs typeface="B Titr" pitchFamily="2" charset="-78"/>
              </a:rPr>
              <a:t>فناوري</a:t>
            </a:r>
            <a:endParaRPr lang="en-US" sz="2800" dirty="0"/>
          </a:p>
        </p:txBody>
      </p:sp>
    </p:spTree>
    <p:extLst>
      <p:ext uri="{BB962C8B-B14F-4D97-AF65-F5344CB8AC3E}">
        <p14:creationId xmlns:p14="http://schemas.microsoft.com/office/powerpoint/2010/main" val="1604680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2800" dirty="0">
                <a:cs typeface="B Titr" pitchFamily="2" charset="-78"/>
              </a:rPr>
              <a:t>3- ارتقاء كارآيي بنگاه‌هاي اقتصادي و </a:t>
            </a:r>
            <a:r>
              <a:rPr lang="fa-IR" sz="3100" dirty="0">
                <a:cs typeface="B Titr" pitchFamily="2" charset="-78"/>
              </a:rPr>
              <a:t>بهره‏وري منابع مادي و انساني و فناوري</a:t>
            </a:r>
            <a:endParaRPr lang="en-US" sz="3100" dirty="0"/>
          </a:p>
        </p:txBody>
      </p:sp>
      <p:sp>
        <p:nvSpPr>
          <p:cNvPr id="4" name="Rectangle 2"/>
          <p:cNvSpPr>
            <a:spLocks noChangeArrowheads="1"/>
          </p:cNvSpPr>
          <p:nvPr/>
        </p:nvSpPr>
        <p:spPr bwMode="auto">
          <a:xfrm>
            <a:off x="683568" y="1521658"/>
            <a:ext cx="75608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نمودار4: بهره‌وري </a:t>
            </a: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نيروي </a:t>
            </a: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كار براي كشورهاي منتخب در سال 2011 و جایگاه ایران        (هزار دلار به ازاي هر نفر نيروي كار)</a:t>
            </a:r>
            <a:endParaRPr kumimoji="0" lang="en-US" sz="160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44824"/>
            <a:ext cx="8784976"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879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1"/>
            <a:ext cx="7408333" cy="936104"/>
          </a:xfrm>
        </p:spPr>
        <p:txBody>
          <a:bodyPr>
            <a:normAutofit/>
          </a:bodyPr>
          <a:lstStyle/>
          <a:p>
            <a:pPr algn="r" rtl="1"/>
            <a:r>
              <a:rPr lang="fa-IR" sz="2600" dirty="0" smtClean="0">
                <a:cs typeface="B Mitra" pitchFamily="2" charset="-78"/>
              </a:rPr>
              <a:t>از دیگر نهاده </a:t>
            </a:r>
            <a:r>
              <a:rPr lang="fa-IR" sz="2600" dirty="0">
                <a:cs typeface="B Mitra" pitchFamily="2" charset="-78"/>
              </a:rPr>
              <a:t>هاي توليد، حامل‌هاي انرژي </a:t>
            </a:r>
            <a:r>
              <a:rPr lang="fa-IR" sz="2600" dirty="0" smtClean="0">
                <a:cs typeface="B Mitra" pitchFamily="2" charset="-78"/>
              </a:rPr>
              <a:t>مي‌باشد. بهره‌وري </a:t>
            </a:r>
            <a:r>
              <a:rPr lang="fa-IR" sz="2600" dirty="0">
                <a:cs typeface="B Mitra" pitchFamily="2" charset="-78"/>
              </a:rPr>
              <a:t>انرژي به ميزان توليد كالا و خدمات به ازاي مصرف هر واحد انرژي گفته مي‌شود. </a:t>
            </a:r>
            <a:endParaRPr lang="en-US" sz="2600"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3- ارتقاء كارآيي بنگاه‌هاي اقتصادي و بهره‏وري منابع مادي و انساني و فناوري</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40875486"/>
              </p:ext>
            </p:extLst>
          </p:nvPr>
        </p:nvGraphicFramePr>
        <p:xfrm>
          <a:off x="323526" y="3166977"/>
          <a:ext cx="8452991" cy="2730623"/>
        </p:xfrm>
        <a:graphic>
          <a:graphicData uri="http://schemas.openxmlformats.org/drawingml/2006/table">
            <a:tbl>
              <a:tblPr rtl="1" firstRow="1" firstCol="1" bandRow="1">
                <a:tableStyleId>{5C22544A-7EE6-4342-B048-85BDC9FD1C3A}</a:tableStyleId>
              </a:tblPr>
              <a:tblGrid>
                <a:gridCol w="1491704"/>
                <a:gridCol w="996161"/>
                <a:gridCol w="989396"/>
                <a:gridCol w="991086"/>
                <a:gridCol w="996161"/>
                <a:gridCol w="996161"/>
                <a:gridCol w="996161"/>
                <a:gridCol w="996161"/>
              </a:tblGrid>
              <a:tr h="1558167">
                <a:tc>
                  <a:txBody>
                    <a:bodyPr/>
                    <a:lstStyle/>
                    <a:p>
                      <a:pPr algn="ctr" rtl="1">
                        <a:lnSpc>
                          <a:spcPct val="115000"/>
                        </a:lnSpc>
                        <a:spcAft>
                          <a:spcPts val="0"/>
                        </a:spcAft>
                      </a:pPr>
                      <a:r>
                        <a:rPr lang="fa-IR" sz="2000" b="0" dirty="0">
                          <a:solidFill>
                            <a:schemeClr val="tx2"/>
                          </a:solidFill>
                          <a:effectLst/>
                          <a:cs typeface="B Mitra" pitchFamily="2" charset="-78"/>
                        </a:rPr>
                        <a:t>عنوان</a:t>
                      </a:r>
                      <a:endParaRPr lang="en-US" sz="2000" b="0" dirty="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1384</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(2005)</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1385</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(2006)</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1386</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(2007)</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1387</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(2008)</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(2009)</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1389</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(2010)</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1390</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(2011)</a:t>
                      </a:r>
                      <a:endParaRPr lang="en-US" sz="2000" b="0">
                        <a:effectLst/>
                        <a:latin typeface="Calibri"/>
                        <a:ea typeface="Calibri"/>
                        <a:cs typeface="B Mitra" pitchFamily="2" charset="-78"/>
                      </a:endParaRPr>
                    </a:p>
                  </a:txBody>
                  <a:tcPr marL="68580" marR="68580" marT="0" marB="0" anchor="ctr"/>
                </a:tc>
              </a:tr>
              <a:tr h="1172456">
                <a:tc>
                  <a:txBody>
                    <a:bodyPr/>
                    <a:lstStyle/>
                    <a:p>
                      <a:pPr algn="ctr" rtl="1">
                        <a:lnSpc>
                          <a:spcPct val="115000"/>
                        </a:lnSpc>
                        <a:spcAft>
                          <a:spcPts val="0"/>
                        </a:spcAft>
                      </a:pPr>
                      <a:r>
                        <a:rPr lang="fa-IR" sz="2000" b="0" dirty="0">
                          <a:solidFill>
                            <a:schemeClr val="tx2"/>
                          </a:solidFill>
                          <a:effectLst/>
                          <a:cs typeface="B Mitra" pitchFamily="2" charset="-78"/>
                        </a:rPr>
                        <a:t>بهره‌وري انرژي</a:t>
                      </a:r>
                      <a:endParaRPr lang="en-US" sz="2000" b="0" dirty="0">
                        <a:solidFill>
                          <a:schemeClr val="tx2"/>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522.4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511.5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501.4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498.4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489.1</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516.9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522.9</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7" name="Rectangle 2"/>
          <p:cNvSpPr>
            <a:spLocks noChangeArrowheads="1"/>
          </p:cNvSpPr>
          <p:nvPr/>
        </p:nvSpPr>
        <p:spPr bwMode="auto">
          <a:xfrm>
            <a:off x="827584" y="2768244"/>
            <a:ext cx="70567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5: بهره‌وري انرژي در اقتصاد ايران                                         ( هزار ريال به ازاي معادل يك بشكه نفت خام)</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4266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074448"/>
          </a:xfrm>
        </p:spPr>
        <p:txBody>
          <a:bodyPr>
            <a:normAutofit/>
          </a:bodyPr>
          <a:lstStyle/>
          <a:p>
            <a:pPr rtl="1"/>
            <a:r>
              <a:rPr lang="fa-IR" sz="2800" dirty="0">
                <a:cs typeface="B Titr" pitchFamily="2" charset="-78"/>
              </a:rPr>
              <a:t>3- ارتقاء كارآيي بنگاه‌هاي اقتصادي و بهره‏وري منابع مادي و انساني و فناوري</a:t>
            </a:r>
            <a:endParaRPr lang="en-US" sz="2800" dirty="0"/>
          </a:p>
        </p:txBody>
      </p:sp>
      <p:sp>
        <p:nvSpPr>
          <p:cNvPr id="4" name="Rectangle 2"/>
          <p:cNvSpPr>
            <a:spLocks noChangeArrowheads="1"/>
          </p:cNvSpPr>
          <p:nvPr/>
        </p:nvSpPr>
        <p:spPr bwMode="auto">
          <a:xfrm>
            <a:off x="467544" y="1340768"/>
            <a:ext cx="813833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just" defTabSz="914400" rtl="1" eaLnBrk="1" fontAlgn="base" latinLnBrk="0" hangingPunct="1">
              <a:lnSpc>
                <a:spcPct val="100000"/>
              </a:lnSpc>
              <a:spcBef>
                <a:spcPct val="0"/>
              </a:spcBef>
              <a:spcAft>
                <a:spcPct val="0"/>
              </a:spcAft>
              <a:buClrTx/>
              <a:buSzTx/>
              <a:buFont typeface="Symbol" pitchFamily="18" charset="2"/>
              <a:buChar char="*"/>
              <a:tabLst/>
            </a:pPr>
            <a:r>
              <a:rPr kumimoji="0" lang="fa-IR" sz="2600" b="0" i="0" u="none" strike="noStrike" cap="none" normalizeH="0" baseline="0" dirty="0" err="1" smtClean="0">
                <a:ln>
                  <a:noFill/>
                </a:ln>
                <a:solidFill>
                  <a:schemeClr val="tx2"/>
                </a:solidFill>
                <a:effectLst/>
                <a:latin typeface="Arial" pitchFamily="34" charset="0"/>
                <a:ea typeface="Calibri" pitchFamily="34" charset="0"/>
                <a:cs typeface="B Mitra" pitchFamily="2" charset="-78"/>
              </a:rPr>
              <a:t>بررسي</a:t>
            </a:r>
            <a:r>
              <a:rPr kumimoji="0" lang="fa-IR" sz="2600" b="0" i="0" u="none" strike="noStrike" cap="none" normalizeH="0" baseline="0" dirty="0" smtClean="0">
                <a:ln>
                  <a:noFill/>
                </a:ln>
                <a:solidFill>
                  <a:schemeClr val="tx2"/>
                </a:solidFill>
                <a:effectLst/>
                <a:latin typeface="Arial" pitchFamily="34" charset="0"/>
                <a:ea typeface="Calibri" pitchFamily="34" charset="0"/>
                <a:cs typeface="B Mitra" pitchFamily="2" charset="-78"/>
              </a:rPr>
              <a:t> آمار مقايسه‌اي بهره‌وري انرژي براي كشورهاي منتخب نشان </a:t>
            </a:r>
            <a:r>
              <a:rPr kumimoji="0" lang="fa-IR" sz="2600" b="0" i="0" u="none" strike="noStrike" cap="none" normalizeH="0" baseline="0" dirty="0" err="1" smtClean="0">
                <a:ln>
                  <a:noFill/>
                </a:ln>
                <a:solidFill>
                  <a:schemeClr val="tx2"/>
                </a:solidFill>
                <a:effectLst/>
                <a:latin typeface="Arial" pitchFamily="34" charset="0"/>
                <a:ea typeface="Calibri" pitchFamily="34" charset="0"/>
                <a:cs typeface="B Mitra" pitchFamily="2" charset="-78"/>
              </a:rPr>
              <a:t>مي</a:t>
            </a:r>
            <a:r>
              <a:rPr kumimoji="0" lang="fa-IR" sz="2600" b="0" i="0" u="none" strike="noStrike" cap="none" normalizeH="0" baseline="0" dirty="0" smtClean="0">
                <a:ln>
                  <a:noFill/>
                </a:ln>
                <a:solidFill>
                  <a:schemeClr val="tx2"/>
                </a:solidFill>
                <a:effectLst/>
                <a:latin typeface="Arial" pitchFamily="34" charset="0"/>
                <a:ea typeface="Calibri" pitchFamily="34" charset="0"/>
                <a:cs typeface="B Mitra" pitchFamily="2" charset="-78"/>
              </a:rPr>
              <a:t> دهد </a:t>
            </a:r>
            <a:r>
              <a:rPr kumimoji="0" lang="fa-IR" sz="2600" b="0" i="0" u="none" strike="noStrike" cap="none" normalizeH="0" baseline="0" dirty="0" err="1" smtClean="0">
                <a:ln>
                  <a:noFill/>
                </a:ln>
                <a:solidFill>
                  <a:schemeClr val="tx2"/>
                </a:solidFill>
                <a:effectLst/>
                <a:latin typeface="Arial" pitchFamily="34" charset="0"/>
                <a:ea typeface="Calibri" pitchFamily="34" charset="0"/>
                <a:cs typeface="B Mitra" pitchFamily="2" charset="-78"/>
              </a:rPr>
              <a:t>ايران</a:t>
            </a:r>
            <a:r>
              <a:rPr kumimoji="0" lang="fa-IR" sz="2600" b="0" i="0" u="none" strike="noStrike" cap="none" normalizeH="0" baseline="0" dirty="0" smtClean="0">
                <a:ln>
                  <a:noFill/>
                </a:ln>
                <a:solidFill>
                  <a:schemeClr val="tx2"/>
                </a:solidFill>
                <a:effectLst/>
                <a:latin typeface="Arial" pitchFamily="34" charset="0"/>
                <a:ea typeface="Calibri" pitchFamily="34" charset="0"/>
                <a:cs typeface="B Mitra" pitchFamily="2" charset="-78"/>
              </a:rPr>
              <a:t> از نظر بهره‌وري انرژي وضعيت نامناسبي دارد.</a:t>
            </a:r>
            <a:endParaRPr kumimoji="0" lang="en-US" sz="2600" b="0" i="0" u="none" strike="noStrike" cap="none" normalizeH="0" baseline="0" dirty="0" smtClean="0">
              <a:ln>
                <a:noFill/>
              </a:ln>
              <a:solidFill>
                <a:schemeClr val="tx2"/>
              </a:solidFill>
              <a:effectLst/>
              <a:latin typeface="Arial" pitchFamily="34" charset="0"/>
              <a:cs typeface="Arial" pitchFamily="34" charset="0"/>
            </a:endParaRPr>
          </a:p>
        </p:txBody>
      </p:sp>
      <p:sp>
        <p:nvSpPr>
          <p:cNvPr id="7" name="Rectangle 6"/>
          <p:cNvSpPr/>
          <p:nvPr/>
        </p:nvSpPr>
        <p:spPr>
          <a:xfrm>
            <a:off x="1516243" y="2204864"/>
            <a:ext cx="6471553" cy="338554"/>
          </a:xfrm>
          <a:prstGeom prst="rect">
            <a:avLst/>
          </a:prstGeom>
        </p:spPr>
        <p:txBody>
          <a:bodyPr wrap="square">
            <a:spAutoFit/>
          </a:bodyPr>
          <a:lstStyle/>
          <a:p>
            <a:r>
              <a:rPr lang="fa-IR" sz="1600" dirty="0">
                <a:latin typeface="Arial" pitchFamily="34" charset="0"/>
                <a:ea typeface="Calibri" pitchFamily="34" charset="0"/>
                <a:cs typeface="B Mitra" pitchFamily="2" charset="-78"/>
              </a:rPr>
              <a:t>نمودار </a:t>
            </a:r>
            <a:r>
              <a:rPr lang="fa-IR" sz="1600" dirty="0" smtClean="0">
                <a:latin typeface="Arial" pitchFamily="34" charset="0"/>
                <a:ea typeface="Calibri" pitchFamily="34" charset="0"/>
                <a:cs typeface="B Mitra" pitchFamily="2" charset="-78"/>
              </a:rPr>
              <a:t>5: </a:t>
            </a:r>
            <a:r>
              <a:rPr lang="fa-IR" sz="1600" dirty="0">
                <a:latin typeface="Arial" pitchFamily="34" charset="0"/>
                <a:ea typeface="Calibri" pitchFamily="34" charset="0"/>
                <a:cs typeface="B Mitra" pitchFamily="2" charset="-78"/>
              </a:rPr>
              <a:t>بهره‌وري انرژي در كشورهاي مختلف در سال 2009 </a:t>
            </a:r>
            <a:r>
              <a:rPr lang="fa-IR" sz="1600" dirty="0" smtClean="0">
                <a:latin typeface="Arial" pitchFamily="34" charset="0"/>
                <a:ea typeface="Calibri" pitchFamily="34" charset="0"/>
                <a:cs typeface="B Mitra" pitchFamily="2" charset="-78"/>
              </a:rPr>
              <a:t>         (</a:t>
            </a:r>
            <a:r>
              <a:rPr lang="fa-IR" sz="1600" dirty="0">
                <a:latin typeface="Arial" pitchFamily="34" charset="0"/>
                <a:ea typeface="Calibri" pitchFamily="34" charset="0"/>
                <a:cs typeface="B Mitra" pitchFamily="2" charset="-78"/>
              </a:rPr>
              <a:t>دلار به ازاي معادل يك كيلو نفت خام)</a:t>
            </a:r>
            <a:endParaRPr lang="en-US" sz="1600" dirty="0"/>
          </a:p>
        </p:txBody>
      </p:sp>
      <p:pic>
        <p:nvPicPr>
          <p:cNvPr id="4101" name="Chart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64904"/>
            <a:ext cx="8594551"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5395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1"/>
            <a:ext cx="7732381" cy="1296143"/>
          </a:xfrm>
        </p:spPr>
        <p:txBody>
          <a:bodyPr>
            <a:noAutofit/>
          </a:bodyPr>
          <a:lstStyle/>
          <a:p>
            <a:pPr algn="just" rtl="1"/>
            <a:r>
              <a:rPr lang="fa-IR" sz="2600" dirty="0" smtClean="0">
                <a:cs typeface="B Mitra" pitchFamily="2" charset="-78"/>
              </a:rPr>
              <a:t>از عوامل عدم برآورد انتظارات در حوزه کارایی بنگاه های اقتصادی</a:t>
            </a:r>
          </a:p>
          <a:p>
            <a:pPr lvl="1" algn="just" rtl="1">
              <a:lnSpc>
                <a:spcPct val="150000"/>
              </a:lnSpc>
              <a:buFont typeface="Wingdings" pitchFamily="2" charset="2"/>
              <a:buChar char="ü"/>
            </a:pPr>
            <a:r>
              <a:rPr lang="fa-IR" sz="2400" dirty="0" smtClean="0">
                <a:cs typeface="B Mitra" pitchFamily="2" charset="-78"/>
              </a:rPr>
              <a:t>عدم تخصیص منابع کافی در حوزه ارتقای کارایی بنگاههای در حال واگذاری</a:t>
            </a:r>
          </a:p>
          <a:p>
            <a:pPr lvl="2" algn="just" rtl="1">
              <a:buFont typeface="Wingdings" pitchFamily="2" charset="2"/>
              <a:buChar char="ü"/>
            </a:pPr>
            <a:endParaRPr lang="fa-IR" dirty="0" smtClean="0">
              <a:cs typeface="B Mitra" pitchFamily="2" charset="-78"/>
            </a:endParaRPr>
          </a:p>
          <a:p>
            <a:pPr marL="607377" lvl="4" indent="0" algn="just" rtl="1">
              <a:buFont typeface="Wingdings" pitchFamily="2" charset="2"/>
              <a:buChar char="Ø"/>
            </a:pPr>
            <a:r>
              <a:rPr lang="fa-IR" sz="2000" dirty="0">
                <a:cs typeface="B Mitra" pitchFamily="2" charset="-78"/>
              </a:rPr>
              <a:t>«ايفاء وظايف حاكميتي دولت در حوزه‌هاي نوين با فناوري پيشرفته و پرخطر» و «بازسازي ساختاري، تعديل نيروي انساني و آماده سازي بنگاهها جهت واگذاري» از موارد مصرف حاصل از فروش شرکتهای دولتی است که در جهت افزایش کارایی بنگاه های اقتصادی موثر است.</a:t>
            </a:r>
            <a:endParaRPr lang="en-US" sz="2000" dirty="0">
              <a:cs typeface="B Mitra" pitchFamily="2" charset="-78"/>
            </a:endParaRPr>
          </a:p>
          <a:p>
            <a:pPr marL="0" indent="0" algn="just" rtl="1">
              <a:buNone/>
            </a:pPr>
            <a:endParaRPr lang="fa-IR" sz="2600" dirty="0" smtClean="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3- ارتقاء كارآيي بنگاه‌هاي اقتصادي و بهره‏وري منابع مادي و انساني و فناوري</a:t>
            </a:r>
            <a:endParaRPr lang="en-US" sz="2800" dirty="0"/>
          </a:p>
        </p:txBody>
      </p:sp>
      <p:sp>
        <p:nvSpPr>
          <p:cNvPr id="4" name="Rectangle 3"/>
          <p:cNvSpPr/>
          <p:nvPr/>
        </p:nvSpPr>
        <p:spPr>
          <a:xfrm>
            <a:off x="683568" y="4057327"/>
            <a:ext cx="6264696" cy="307777"/>
          </a:xfrm>
          <a:prstGeom prst="rect">
            <a:avLst/>
          </a:prstGeom>
        </p:spPr>
        <p:txBody>
          <a:bodyPr wrap="square">
            <a:spAutoFit/>
          </a:bodyPr>
          <a:lstStyle/>
          <a:p>
            <a:pPr lvl="0" algn="just" fontAlgn="base">
              <a:spcBef>
                <a:spcPct val="0"/>
              </a:spcBef>
              <a:spcAft>
                <a:spcPct val="0"/>
              </a:spcAft>
            </a:pPr>
            <a:r>
              <a:rPr lang="fa-IR" sz="1400" dirty="0">
                <a:latin typeface="Arial" pitchFamily="34" charset="0"/>
                <a:ea typeface="Calibri" pitchFamily="34" charset="0"/>
                <a:cs typeface="B Mitra" pitchFamily="2" charset="-78"/>
              </a:rPr>
              <a:t>جدول 6: ميزان اعتبارات مصوب و درصد تخصيص </a:t>
            </a:r>
            <a:r>
              <a:rPr lang="fa-IR" sz="1400" dirty="0" smtClean="0">
                <a:latin typeface="Arial" pitchFamily="34" charset="0"/>
                <a:ea typeface="Calibri" pitchFamily="34" charset="0"/>
                <a:cs typeface="B Mitra" pitchFamily="2" charset="-78"/>
              </a:rPr>
              <a:t>يافته (در داخل پرانتز) موضوع </a:t>
            </a:r>
            <a:r>
              <a:rPr lang="fa-IR" sz="1400" dirty="0">
                <a:latin typeface="Arial" pitchFamily="34" charset="0"/>
                <a:ea typeface="Calibri" pitchFamily="34" charset="0"/>
                <a:cs typeface="B Mitra" pitchFamily="2" charset="-78"/>
              </a:rPr>
              <a:t>بندهاي 7 و 8 ماده 29 قانون (ميليارد ريال)</a:t>
            </a:r>
            <a:endParaRPr lang="en-US" sz="1000"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1848956"/>
              </p:ext>
            </p:extLst>
          </p:nvPr>
        </p:nvGraphicFramePr>
        <p:xfrm>
          <a:off x="558130" y="4467530"/>
          <a:ext cx="7254230" cy="1841790"/>
        </p:xfrm>
        <a:graphic>
          <a:graphicData uri="http://schemas.openxmlformats.org/drawingml/2006/table">
            <a:tbl>
              <a:tblPr rtl="1" firstRow="1" firstCol="1" bandRow="1">
                <a:tableStyleId>{5C22544A-7EE6-4342-B048-85BDC9FD1C3A}</a:tableStyleId>
              </a:tblPr>
              <a:tblGrid>
                <a:gridCol w="4364765"/>
                <a:gridCol w="751637"/>
                <a:gridCol w="689637"/>
                <a:gridCol w="783645"/>
                <a:gridCol w="664546"/>
              </a:tblGrid>
              <a:tr h="308930">
                <a:tc>
                  <a:txBody>
                    <a:bodyPr/>
                    <a:lstStyle/>
                    <a:p>
                      <a:pPr algn="ctr" rtl="1">
                        <a:lnSpc>
                          <a:spcPct val="115000"/>
                        </a:lnSpc>
                        <a:spcAft>
                          <a:spcPts val="0"/>
                        </a:spcAft>
                      </a:pPr>
                      <a:r>
                        <a:rPr lang="fa-IR" sz="2000" b="0" dirty="0">
                          <a:effectLst/>
                          <a:cs typeface="B Mitra" pitchFamily="2" charset="-78"/>
                        </a:rPr>
                        <a:t>عنوان</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1389</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1390</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1391</a:t>
                      </a:r>
                      <a:endParaRPr lang="en-US" sz="2000" b="0" dirty="0">
                        <a:effectLst/>
                        <a:latin typeface="Calibri"/>
                        <a:ea typeface="Calibri"/>
                        <a:cs typeface="B Mitra" pitchFamily="2" charset="-78"/>
                      </a:endParaRPr>
                    </a:p>
                  </a:txBody>
                  <a:tcPr marL="68580" marR="68580" marT="0" marB="0" anchor="ctr"/>
                </a:tc>
              </a:tr>
              <a:tr h="745635">
                <a:tc>
                  <a:txBody>
                    <a:bodyPr/>
                    <a:lstStyle/>
                    <a:p>
                      <a:pPr algn="ctr" rtl="1">
                        <a:lnSpc>
                          <a:spcPct val="115000"/>
                        </a:lnSpc>
                        <a:spcAft>
                          <a:spcPts val="0"/>
                        </a:spcAft>
                      </a:pPr>
                      <a:r>
                        <a:rPr lang="fa-IR" sz="2000" b="0" dirty="0">
                          <a:solidFill>
                            <a:schemeClr val="tx1"/>
                          </a:solidFill>
                          <a:effectLst/>
                          <a:cs typeface="B Mitra" pitchFamily="2" charset="-78"/>
                        </a:rPr>
                        <a:t>ايفاء وظايف حاكميتي دولت در حوزه‌هاي نوين با فناوري پيشرفته و پرخطر</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216</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(55)</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350</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(0)</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1,934</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(59)</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3,140</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a:t>
                      </a:r>
                      <a:endParaRPr lang="en-US" sz="2000" b="0">
                        <a:effectLst/>
                        <a:latin typeface="Calibri"/>
                        <a:ea typeface="Calibri"/>
                        <a:cs typeface="B Mitra" pitchFamily="2" charset="-78"/>
                      </a:endParaRPr>
                    </a:p>
                  </a:txBody>
                  <a:tcPr marL="68580" marR="68580" marT="0" marB="0" anchor="ctr"/>
                </a:tc>
              </a:tr>
              <a:tr h="745635">
                <a:tc>
                  <a:txBody>
                    <a:bodyPr/>
                    <a:lstStyle/>
                    <a:p>
                      <a:pPr algn="ctr" rtl="1">
                        <a:lnSpc>
                          <a:spcPct val="115000"/>
                        </a:lnSpc>
                        <a:spcAft>
                          <a:spcPts val="0"/>
                        </a:spcAft>
                      </a:pPr>
                      <a:r>
                        <a:rPr lang="fa-IR" sz="2000" b="0" dirty="0">
                          <a:solidFill>
                            <a:schemeClr val="tx1"/>
                          </a:solidFill>
                          <a:effectLst/>
                          <a:cs typeface="B Mitra" pitchFamily="2" charset="-78"/>
                        </a:rPr>
                        <a:t>بازسازي ساختاري، تعديل نيروي انساني و آماده سازي بنگاهها جهت </a:t>
                      </a:r>
                      <a:r>
                        <a:rPr lang="fa-IR" sz="2000" b="0" dirty="0" smtClean="0">
                          <a:solidFill>
                            <a:schemeClr val="tx1"/>
                          </a:solidFill>
                          <a:effectLst/>
                          <a:cs typeface="B Mitra" pitchFamily="2" charset="-78"/>
                        </a:rPr>
                        <a:t>واگذاري</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1,000</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(38)</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500</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(8)</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500</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(100)</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490</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(58)</a:t>
                      </a:r>
                      <a:endParaRPr lang="en-US" sz="2000" b="0" dirty="0">
                        <a:effectLst/>
                        <a:latin typeface="Calibri"/>
                        <a:ea typeface="Calibri"/>
                        <a:cs typeface="B Mitra" pitchFamily="2" charset="-78"/>
                      </a:endParaRPr>
                    </a:p>
                  </a:txBody>
                  <a:tcPr marL="68580" marR="68580" marT="0" marB="0" anchor="ctr"/>
                </a:tc>
              </a:tr>
            </a:tbl>
          </a:graphicData>
        </a:graphic>
      </p:graphicFrame>
    </p:spTree>
    <p:extLst>
      <p:ext uri="{BB962C8B-B14F-4D97-AF65-F5344CB8AC3E}">
        <p14:creationId xmlns:p14="http://schemas.microsoft.com/office/powerpoint/2010/main" val="25695765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a:r>
              <a:rPr lang="fa-IR" sz="2800" dirty="0">
                <a:cs typeface="B Titr" pitchFamily="2" charset="-78"/>
              </a:rPr>
              <a:t>3- ارتقاء كارآيي بنگاه‌هاي اقتصادي و بهره‏وري منابع مادي و انساني و فناوري</a:t>
            </a:r>
            <a:endParaRPr lang="en-US" sz="2800" dirty="0"/>
          </a:p>
        </p:txBody>
      </p:sp>
      <p:sp>
        <p:nvSpPr>
          <p:cNvPr id="2" name="Rectangle 1"/>
          <p:cNvSpPr/>
          <p:nvPr/>
        </p:nvSpPr>
        <p:spPr>
          <a:xfrm>
            <a:off x="539552" y="1536174"/>
            <a:ext cx="7632848" cy="3416320"/>
          </a:xfrm>
          <a:prstGeom prst="rect">
            <a:avLst/>
          </a:prstGeom>
        </p:spPr>
        <p:txBody>
          <a:bodyPr wrap="square">
            <a:spAutoFit/>
          </a:bodyPr>
          <a:lstStyle/>
          <a:p>
            <a:pPr algn="just">
              <a:buFont typeface="Wingdings" pitchFamily="2" charset="2"/>
              <a:buChar char="ü"/>
            </a:pPr>
            <a:r>
              <a:rPr lang="fa-IR" sz="2400" dirty="0">
                <a:solidFill>
                  <a:schemeClr val="tx2"/>
                </a:solidFill>
                <a:cs typeface="B Mitra" pitchFamily="2" charset="-78"/>
              </a:rPr>
              <a:t>عدم توجه به سایر روش های </a:t>
            </a:r>
            <a:r>
              <a:rPr lang="fa-IR" sz="2400" dirty="0" smtClean="0">
                <a:solidFill>
                  <a:schemeClr val="tx2"/>
                </a:solidFill>
                <a:cs typeface="B Mitra" pitchFamily="2" charset="-78"/>
              </a:rPr>
              <a:t>واگذاری بنگاه ها به غیر از فروش</a:t>
            </a:r>
          </a:p>
          <a:p>
            <a:pPr algn="just">
              <a:buFont typeface="Wingdings" pitchFamily="2" charset="2"/>
              <a:buChar char="ü"/>
            </a:pPr>
            <a:endParaRPr lang="fa-IR" sz="2400" dirty="0">
              <a:solidFill>
                <a:schemeClr val="tx2"/>
              </a:solidFill>
              <a:cs typeface="B Mitra" pitchFamily="2" charset="-78"/>
            </a:endParaRPr>
          </a:p>
          <a:p>
            <a:pPr algn="just">
              <a:buFont typeface="Wingdings" pitchFamily="2" charset="2"/>
              <a:buChar char="ü"/>
            </a:pPr>
            <a:r>
              <a:rPr lang="fa-IR" sz="2400" dirty="0">
                <a:solidFill>
                  <a:schemeClr val="tx2"/>
                </a:solidFill>
                <a:cs typeface="B Mitra" pitchFamily="2" charset="-78"/>
              </a:rPr>
              <a:t>نبود مطالعات جامع و پیوسته برای نظارت بر بنگاه ها پس از </a:t>
            </a:r>
            <a:r>
              <a:rPr lang="fa-IR" sz="2400" dirty="0" smtClean="0">
                <a:solidFill>
                  <a:schemeClr val="tx2"/>
                </a:solidFill>
                <a:cs typeface="B Mitra" pitchFamily="2" charset="-78"/>
              </a:rPr>
              <a:t>واگذاری</a:t>
            </a:r>
          </a:p>
          <a:p>
            <a:pPr algn="just">
              <a:buFont typeface="Wingdings" pitchFamily="2" charset="2"/>
              <a:buChar char="ü"/>
            </a:pPr>
            <a:endParaRPr lang="fa-IR" sz="2400" dirty="0">
              <a:solidFill>
                <a:schemeClr val="tx2"/>
              </a:solidFill>
              <a:cs typeface="B Mitra" pitchFamily="2" charset="-78"/>
            </a:endParaRPr>
          </a:p>
          <a:p>
            <a:pPr algn="just">
              <a:buFont typeface="Wingdings" pitchFamily="2" charset="2"/>
              <a:buChar char="ü"/>
            </a:pPr>
            <a:r>
              <a:rPr lang="fa-IR" sz="2400" dirty="0">
                <a:solidFill>
                  <a:schemeClr val="tx2"/>
                </a:solidFill>
                <a:cs typeface="B Mitra" pitchFamily="2" charset="-78"/>
              </a:rPr>
              <a:t>نفوذ </a:t>
            </a:r>
            <a:r>
              <a:rPr lang="fa-IR" sz="2400" dirty="0" smtClean="0">
                <a:solidFill>
                  <a:schemeClr val="tx2"/>
                </a:solidFill>
                <a:cs typeface="B Mitra" pitchFamily="2" charset="-78"/>
              </a:rPr>
              <a:t>دولت </a:t>
            </a:r>
            <a:r>
              <a:rPr lang="fa-IR" sz="2400" dirty="0">
                <a:solidFill>
                  <a:schemeClr val="tx2"/>
                </a:solidFill>
                <a:cs typeface="B Mitra" pitchFamily="2" charset="-78"/>
              </a:rPr>
              <a:t>در برخی از بنگاه های اقتصادی حتی پس از واگذاری </a:t>
            </a:r>
            <a:endParaRPr lang="fa-IR" sz="2400" dirty="0" smtClean="0">
              <a:solidFill>
                <a:schemeClr val="tx2"/>
              </a:solidFill>
              <a:cs typeface="B Mitra" pitchFamily="2" charset="-78"/>
            </a:endParaRPr>
          </a:p>
          <a:p>
            <a:pPr algn="just">
              <a:buFont typeface="Wingdings" pitchFamily="2" charset="2"/>
              <a:buChar char="ü"/>
            </a:pPr>
            <a:endParaRPr lang="fa-IR" sz="2400" dirty="0">
              <a:solidFill>
                <a:schemeClr val="tx2"/>
              </a:solidFill>
              <a:cs typeface="B Mitra" pitchFamily="2" charset="-78"/>
            </a:endParaRPr>
          </a:p>
          <a:p>
            <a:pPr algn="just">
              <a:buFont typeface="Wingdings" pitchFamily="2" charset="2"/>
              <a:buChar char="ü"/>
            </a:pPr>
            <a:r>
              <a:rPr lang="fa-IR" sz="2400" dirty="0">
                <a:solidFill>
                  <a:schemeClr val="tx2"/>
                </a:solidFill>
                <a:cs typeface="B Mitra" pitchFamily="2" charset="-78"/>
              </a:rPr>
              <a:t>انتقال بخشی از مشکلات بنگاه های واگذار شده به بخش خصوصی از جمله وجود بدهی بنگاه ها به بانک ها، عدم تنظیم روابط شفاف میان وزارت خانه ها با بنگاه های واگذار شده و...</a:t>
            </a:r>
          </a:p>
        </p:txBody>
      </p:sp>
    </p:spTree>
    <p:extLst>
      <p:ext uri="{BB962C8B-B14F-4D97-AF65-F5344CB8AC3E}">
        <p14:creationId xmlns:p14="http://schemas.microsoft.com/office/powerpoint/2010/main" val="20491882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452461" cy="1872208"/>
          </a:xfrm>
        </p:spPr>
        <p:txBody>
          <a:bodyPr>
            <a:normAutofit/>
          </a:bodyPr>
          <a:lstStyle/>
          <a:p>
            <a:pPr algn="just" rtl="1"/>
            <a:r>
              <a:rPr lang="fa-IR" sz="2600" dirty="0">
                <a:cs typeface="B Mitra" pitchFamily="2" charset="-78"/>
              </a:rPr>
              <a:t>شاخص كل </a:t>
            </a:r>
            <a:r>
              <a:rPr lang="fa-IR" sz="2600" dirty="0" smtClean="0">
                <a:cs typeface="B Mitra" pitchFamily="2" charset="-78"/>
              </a:rPr>
              <a:t>رقابتپذيري </a:t>
            </a:r>
            <a:r>
              <a:rPr lang="fa-IR" sz="2600" dirty="0">
                <a:cs typeface="B Mitra" pitchFamily="2" charset="-78"/>
              </a:rPr>
              <a:t>جهاني ميانگين وزني </a:t>
            </a:r>
            <a:r>
              <a:rPr lang="fa-IR" sz="2600" dirty="0" smtClean="0">
                <a:cs typeface="B Mitra" pitchFamily="2" charset="-78"/>
              </a:rPr>
              <a:t>از شاخص های كيفيت </a:t>
            </a:r>
            <a:r>
              <a:rPr lang="fa-IR" sz="2600" dirty="0">
                <a:cs typeface="B Mitra" pitchFamily="2" charset="-78"/>
              </a:rPr>
              <a:t>نهادي، زيرساخت‌ها، محيط اقتصاد كلان، تحصيلات متوسطه و بهداشت، آموزش و تحصيلات عالي، كارايي بازار كالا، كارايي بازار نيروي كار، توسعه بازار مالي، آمادگي فناورانه، اندازه بازار، پيشرفت كسب و كار و خلاقيت </a:t>
            </a:r>
            <a:r>
              <a:rPr lang="fa-IR" sz="2600" dirty="0" smtClean="0">
                <a:cs typeface="B Mitra" pitchFamily="2" charset="-78"/>
              </a:rPr>
              <a:t>است.</a:t>
            </a:r>
            <a:endParaRPr lang="en-US" sz="2600" dirty="0">
              <a:cs typeface="B Mitra" pitchFamily="2" charset="-78"/>
            </a:endParaRPr>
          </a:p>
        </p:txBody>
      </p:sp>
      <p:sp>
        <p:nvSpPr>
          <p:cNvPr id="3" name="Title 2"/>
          <p:cNvSpPr>
            <a:spLocks noGrp="1"/>
          </p:cNvSpPr>
          <p:nvPr>
            <p:ph type="title"/>
          </p:nvPr>
        </p:nvSpPr>
        <p:spPr/>
        <p:txBody>
          <a:bodyPr>
            <a:normAutofit/>
          </a:bodyPr>
          <a:lstStyle/>
          <a:p>
            <a:pPr rtl="1"/>
            <a:r>
              <a:rPr lang="fa-IR" sz="2800" dirty="0" smtClean="0">
                <a:cs typeface="B Titr" pitchFamily="2" charset="-78"/>
              </a:rPr>
              <a:t>4- افزايش </a:t>
            </a:r>
            <a:r>
              <a:rPr lang="fa-IR" sz="2800" dirty="0">
                <a:cs typeface="B Titr" pitchFamily="2" charset="-78"/>
              </a:rPr>
              <a:t>رقابت‏پذيري در اقتصاد </a:t>
            </a:r>
            <a:r>
              <a:rPr lang="fa-IR" sz="2800" dirty="0" smtClean="0">
                <a:cs typeface="B Titr" pitchFamily="2" charset="-78"/>
              </a:rPr>
              <a:t>ملي</a:t>
            </a:r>
            <a:endParaRPr lang="en-US" sz="2800" dirty="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57950249"/>
              </p:ext>
            </p:extLst>
          </p:nvPr>
        </p:nvGraphicFramePr>
        <p:xfrm>
          <a:off x="251522" y="3789041"/>
          <a:ext cx="8568951" cy="1531613"/>
        </p:xfrm>
        <a:graphic>
          <a:graphicData uri="http://schemas.openxmlformats.org/drawingml/2006/table">
            <a:tbl>
              <a:tblPr rtl="1" firstRow="1" firstCol="1" bandRow="1">
                <a:tableStyleId>{5C22544A-7EE6-4342-B048-85BDC9FD1C3A}</a:tableStyleId>
              </a:tblPr>
              <a:tblGrid>
                <a:gridCol w="3908707"/>
                <a:gridCol w="1130818"/>
                <a:gridCol w="1205166"/>
                <a:gridCol w="1232460"/>
                <a:gridCol w="1091800"/>
              </a:tblGrid>
              <a:tr h="480053">
                <a:tc>
                  <a:txBody>
                    <a:bodyPr/>
                    <a:lstStyle/>
                    <a:p>
                      <a:pPr algn="ctr" rtl="1">
                        <a:lnSpc>
                          <a:spcPct val="115000"/>
                        </a:lnSpc>
                        <a:spcAft>
                          <a:spcPts val="0"/>
                        </a:spcAft>
                      </a:pPr>
                      <a:r>
                        <a:rPr lang="fa-IR" sz="2000" b="0" dirty="0">
                          <a:effectLst/>
                          <a:cs typeface="B Mitra" pitchFamily="2" charset="-78"/>
                        </a:rPr>
                        <a:t>عنوان</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1389</a:t>
                      </a:r>
                    </a:p>
                    <a:p>
                      <a:pPr algn="ctr" rtl="1">
                        <a:lnSpc>
                          <a:spcPct val="115000"/>
                        </a:lnSpc>
                        <a:spcAft>
                          <a:spcPts val="0"/>
                        </a:spcAft>
                      </a:pPr>
                      <a:r>
                        <a:rPr lang="fa-IR" sz="2000" b="0" dirty="0" smtClean="0">
                          <a:effectLst/>
                          <a:cs typeface="B Mitra" pitchFamily="2" charset="-78"/>
                        </a:rPr>
                        <a:t> </a:t>
                      </a:r>
                      <a:r>
                        <a:rPr lang="fa-IR" sz="2000" b="0" dirty="0">
                          <a:effectLst/>
                          <a:cs typeface="B Mitra" pitchFamily="2" charset="-78"/>
                        </a:rPr>
                        <a:t>(2010)</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1390 </a:t>
                      </a:r>
                      <a:endParaRPr lang="fa-IR" sz="2000" b="0" dirty="0" smtClean="0">
                        <a:effectLst/>
                        <a:cs typeface="B Mitra" pitchFamily="2" charset="-78"/>
                      </a:endParaRPr>
                    </a:p>
                    <a:p>
                      <a:pPr algn="ctr" rtl="1">
                        <a:lnSpc>
                          <a:spcPct val="115000"/>
                        </a:lnSpc>
                        <a:spcAft>
                          <a:spcPts val="0"/>
                        </a:spcAft>
                      </a:pPr>
                      <a:r>
                        <a:rPr lang="fa-IR" sz="2000" b="0" dirty="0" smtClean="0">
                          <a:effectLst/>
                          <a:cs typeface="B Mitra" pitchFamily="2" charset="-78"/>
                        </a:rPr>
                        <a:t>(</a:t>
                      </a:r>
                      <a:r>
                        <a:rPr lang="fa-IR" sz="2000" b="0" dirty="0">
                          <a:effectLst/>
                          <a:cs typeface="B Mitra" pitchFamily="2" charset="-78"/>
                        </a:rPr>
                        <a:t>2011)</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1391 </a:t>
                      </a:r>
                      <a:endParaRPr lang="fa-IR" sz="2000" b="0" dirty="0" smtClean="0">
                        <a:effectLst/>
                        <a:cs typeface="B Mitra" pitchFamily="2" charset="-78"/>
                      </a:endParaRPr>
                    </a:p>
                    <a:p>
                      <a:pPr algn="ctr" rtl="1">
                        <a:lnSpc>
                          <a:spcPct val="115000"/>
                        </a:lnSpc>
                        <a:spcAft>
                          <a:spcPts val="0"/>
                        </a:spcAft>
                      </a:pPr>
                      <a:r>
                        <a:rPr lang="fa-IR" sz="2000" b="0" dirty="0" smtClean="0">
                          <a:effectLst/>
                          <a:cs typeface="B Mitra" pitchFamily="2" charset="-78"/>
                        </a:rPr>
                        <a:t>(</a:t>
                      </a:r>
                      <a:r>
                        <a:rPr lang="fa-IR" sz="2000" b="0" dirty="0">
                          <a:effectLst/>
                          <a:cs typeface="B Mitra" pitchFamily="2" charset="-78"/>
                        </a:rPr>
                        <a:t>2012)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1392 (2013)</a:t>
                      </a:r>
                      <a:endParaRPr lang="en-US" sz="2000" b="0" dirty="0">
                        <a:effectLst/>
                        <a:latin typeface="Calibri"/>
                        <a:ea typeface="Calibri"/>
                        <a:cs typeface="B Mitra" pitchFamily="2" charset="-78"/>
                      </a:endParaRPr>
                    </a:p>
                  </a:txBody>
                  <a:tcPr marL="68580" marR="68580" marT="0" marB="0" anchor="ctr"/>
                </a:tc>
              </a:tr>
              <a:tr h="307071">
                <a:tc>
                  <a:txBody>
                    <a:bodyPr/>
                    <a:lstStyle/>
                    <a:p>
                      <a:pPr algn="ctr" rtl="1">
                        <a:lnSpc>
                          <a:spcPct val="115000"/>
                        </a:lnSpc>
                        <a:spcAft>
                          <a:spcPts val="0"/>
                        </a:spcAft>
                      </a:pPr>
                      <a:r>
                        <a:rPr lang="fa-IR" sz="2000" b="0" dirty="0">
                          <a:effectLst/>
                          <a:cs typeface="B Mitra" pitchFamily="2" charset="-78"/>
                        </a:rPr>
                        <a:t>مقدار شاخص كل براي ايران (1 تا 7)</a:t>
                      </a:r>
                      <a:r>
                        <a:rPr lang="en-US" sz="2000" b="0" dirty="0">
                          <a:effectLst/>
                          <a:cs typeface="B Mitra" pitchFamily="2" charset="-78"/>
                          <a:sym typeface="Symbol"/>
                        </a:rPr>
                        <a:t></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latin typeface="+mn-lt"/>
                          <a:ea typeface="+mn-ea"/>
                          <a:cs typeface="B Mitra" pitchFamily="2" charset="-78"/>
                        </a:rPr>
                        <a:t>4.14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4.26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4.22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4.07</a:t>
                      </a:r>
                      <a:endParaRPr lang="en-US" sz="2000" b="0" dirty="0">
                        <a:effectLst/>
                        <a:latin typeface="Calibri"/>
                        <a:ea typeface="Calibri"/>
                        <a:cs typeface="B Mitra" pitchFamily="2" charset="-78"/>
                      </a:endParaRPr>
                    </a:p>
                  </a:txBody>
                  <a:tcPr marL="68580" marR="68580" marT="0" marB="0" anchor="ctr"/>
                </a:tc>
              </a:tr>
              <a:tr h="480053">
                <a:tc>
                  <a:txBody>
                    <a:bodyPr/>
                    <a:lstStyle/>
                    <a:p>
                      <a:pPr algn="ctr" rtl="1">
                        <a:lnSpc>
                          <a:spcPct val="115000"/>
                        </a:lnSpc>
                        <a:spcAft>
                          <a:spcPts val="0"/>
                        </a:spcAft>
                      </a:pPr>
                      <a:r>
                        <a:rPr lang="fa-IR" sz="2000" b="0" dirty="0">
                          <a:effectLst/>
                          <a:cs typeface="B Mitra" pitchFamily="2" charset="-78"/>
                        </a:rPr>
                        <a:t>رتبه ايران </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69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62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81</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82</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2771800" y="3409255"/>
            <a:ext cx="42765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7: مقدار شاخص رقابت‌پذيري و رتبه ايران در ميان كشورهاي دنيا</a:t>
            </a:r>
            <a:endParaRPr kumimoji="0" lang="en-US" sz="11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203848" y="5445224"/>
            <a:ext cx="5616624" cy="338554"/>
          </a:xfrm>
          <a:prstGeom prst="rect">
            <a:avLst/>
          </a:prstGeom>
        </p:spPr>
        <p:txBody>
          <a:bodyPr wrap="square">
            <a:spAutoFit/>
          </a:bodyPr>
          <a:lstStyle/>
          <a:p>
            <a:pPr lvl="0" algn="r" eaLnBrk="0" fontAlgn="base" hangingPunct="0">
              <a:spcBef>
                <a:spcPct val="0"/>
              </a:spcBef>
              <a:spcAft>
                <a:spcPct val="0"/>
              </a:spcAft>
            </a:pPr>
            <a:r>
              <a:rPr lang="en-US" sz="1600" dirty="0">
                <a:solidFill>
                  <a:prstClr val="black"/>
                </a:solidFill>
                <a:latin typeface="Calibri" pitchFamily="34" charset="0"/>
                <a:ea typeface="Calibri" pitchFamily="34" charset="0"/>
                <a:cs typeface="B Mitra" pitchFamily="2" charset="-78"/>
                <a:sym typeface="Symbol" pitchFamily="18" charset="2"/>
              </a:rPr>
              <a:t></a:t>
            </a:r>
            <a:r>
              <a:rPr lang="fa-IR" sz="1600" dirty="0">
                <a:solidFill>
                  <a:prstClr val="black"/>
                </a:solidFill>
                <a:latin typeface="Calibri" pitchFamily="34" charset="0"/>
                <a:ea typeface="Calibri" pitchFamily="34" charset="0"/>
                <a:cs typeface="B Mitra" pitchFamily="2" charset="-78"/>
              </a:rPr>
              <a:t> بالاترین شاخص رقابت‌پذیری عدد 7 و پایین‌ترین شاخص رقابت‌پذیری عدد 1 است</a:t>
            </a:r>
            <a:r>
              <a:rPr lang="en-US" sz="1600" dirty="0">
                <a:solidFill>
                  <a:prstClr val="black"/>
                </a:solidFill>
                <a:latin typeface="Calibri" pitchFamily="34" charset="0"/>
                <a:ea typeface="Calibri" pitchFamily="34" charset="0"/>
                <a:cs typeface="B Mitra" pitchFamily="2" charset="-78"/>
              </a:rPr>
              <a:t>.</a:t>
            </a:r>
            <a:r>
              <a:rPr lang="en-US" sz="1200" dirty="0">
                <a:solidFill>
                  <a:prstClr val="black"/>
                </a:solidFill>
                <a:latin typeface="Arial" pitchFamily="34" charset="0"/>
                <a:cs typeface="Arial" pitchFamily="34" charset="0"/>
                <a:sym typeface="Symbol" pitchFamily="18" charset="2"/>
              </a:rPr>
              <a:t> </a:t>
            </a:r>
            <a:endParaRPr lang="en-US" sz="1600" dirty="0">
              <a:solidFill>
                <a:prstClr val="black"/>
              </a:solidFill>
              <a:latin typeface="Calibri" pitchFamily="34" charset="0"/>
              <a:ea typeface="Calibri" pitchFamily="34" charset="0"/>
              <a:cs typeface="B Mitra" pitchFamily="2" charset="-78"/>
              <a:sym typeface="Symbol" pitchFamily="18" charset="2"/>
            </a:endParaRPr>
          </a:p>
        </p:txBody>
      </p:sp>
    </p:spTree>
    <p:extLst>
      <p:ext uri="{BB962C8B-B14F-4D97-AF65-F5344CB8AC3E}">
        <p14:creationId xmlns:p14="http://schemas.microsoft.com/office/powerpoint/2010/main" val="289590705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233214"/>
          </a:xfrm>
        </p:spPr>
        <p:txBody>
          <a:bodyPr>
            <a:normAutofit/>
          </a:bodyPr>
          <a:lstStyle/>
          <a:p>
            <a:pPr algn="just"/>
            <a:endParaRPr lang="en-US" dirty="0" smtClean="0">
              <a:cs typeface="B Mitra" pitchFamily="2" charset="-78"/>
            </a:endParaRPr>
          </a:p>
          <a:p>
            <a:pPr algn="just" rtl="1"/>
            <a:r>
              <a:rPr lang="fa-IR" dirty="0" smtClean="0">
                <a:solidFill>
                  <a:schemeClr val="tx1"/>
                </a:solidFill>
                <a:cs typeface="B Mitra" pitchFamily="2" charset="-78"/>
              </a:rPr>
              <a:t>رهبر معظم انقلاب اسلامي در سال‌های 1384 و 1385 سياست‌هاي كلي اصل (44) قانون اساسي را ابلاغ كردند. در مقدمه ابلاغيه اهداف زير به صراحت بيان گرديد: </a:t>
            </a:r>
          </a:p>
          <a:p>
            <a:endParaRPr lang="en-US" dirty="0" smtClean="0">
              <a:cs typeface="B Mitra" pitchFamily="2" charset="-78"/>
            </a:endParaRPr>
          </a:p>
          <a:p>
            <a:pPr marL="914400" lvl="1" indent="-514350" algn="r" rtl="1">
              <a:buFont typeface="+mj-lt"/>
              <a:buAutoNum type="arabicPeriod"/>
            </a:pPr>
            <a:r>
              <a:rPr lang="fa-IR" dirty="0" smtClean="0">
                <a:cs typeface="B Mitra" pitchFamily="2" charset="-78"/>
              </a:rPr>
              <a:t>شتاب </a:t>
            </a:r>
            <a:r>
              <a:rPr lang="fa-IR" dirty="0" err="1">
                <a:cs typeface="B Mitra" pitchFamily="2" charset="-78"/>
              </a:rPr>
              <a:t>بخشيدن</a:t>
            </a:r>
            <a:r>
              <a:rPr lang="fa-IR" dirty="0">
                <a:cs typeface="B Mitra" pitchFamily="2" charset="-78"/>
              </a:rPr>
              <a:t> به رشد اقتصاد </a:t>
            </a:r>
            <a:r>
              <a:rPr lang="fa-IR" dirty="0" err="1">
                <a:cs typeface="B Mitra" pitchFamily="2" charset="-78"/>
              </a:rPr>
              <a:t>ملي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a:cs typeface="B Mitra" pitchFamily="2" charset="-78"/>
              </a:rPr>
              <a:t>گسترش </a:t>
            </a:r>
            <a:r>
              <a:rPr lang="fa-IR" dirty="0" err="1">
                <a:cs typeface="B Mitra" pitchFamily="2" charset="-78"/>
              </a:rPr>
              <a:t>مالكيت</a:t>
            </a:r>
            <a:r>
              <a:rPr lang="fa-IR" dirty="0">
                <a:cs typeface="B Mitra" pitchFamily="2" charset="-78"/>
              </a:rPr>
              <a:t> در سطح عموم مردم به منظور </a:t>
            </a:r>
            <a:r>
              <a:rPr lang="fa-IR" dirty="0" err="1">
                <a:cs typeface="B Mitra" pitchFamily="2" charset="-78"/>
              </a:rPr>
              <a:t>تأمين</a:t>
            </a:r>
            <a:r>
              <a:rPr lang="fa-IR" dirty="0">
                <a:cs typeface="B Mitra" pitchFamily="2" charset="-78"/>
              </a:rPr>
              <a:t> عدالت </a:t>
            </a:r>
            <a:r>
              <a:rPr lang="fa-IR" dirty="0" err="1">
                <a:cs typeface="B Mitra" pitchFamily="2" charset="-78"/>
              </a:rPr>
              <a:t>اجتماعي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err="1">
                <a:cs typeface="B Mitra" pitchFamily="2" charset="-78"/>
              </a:rPr>
              <a:t>ارتقاي</a:t>
            </a:r>
            <a:r>
              <a:rPr lang="fa-IR" dirty="0">
                <a:cs typeface="B Mitra" pitchFamily="2" charset="-78"/>
              </a:rPr>
              <a:t> </a:t>
            </a:r>
            <a:r>
              <a:rPr lang="fa-IR" dirty="0" err="1">
                <a:cs typeface="B Mitra" pitchFamily="2" charset="-78"/>
              </a:rPr>
              <a:t>كارايي</a:t>
            </a:r>
            <a:r>
              <a:rPr lang="fa-IR" dirty="0">
                <a:cs typeface="B Mitra" pitchFamily="2" charset="-78"/>
              </a:rPr>
              <a:t> بنگاه‌‌هاي </a:t>
            </a:r>
            <a:r>
              <a:rPr lang="fa-IR" dirty="0" err="1">
                <a:cs typeface="B Mitra" pitchFamily="2" charset="-78"/>
              </a:rPr>
              <a:t>اقتصادي</a:t>
            </a:r>
            <a:r>
              <a:rPr lang="fa-IR" dirty="0">
                <a:cs typeface="B Mitra" pitchFamily="2" charset="-78"/>
              </a:rPr>
              <a:t> و بهره‌وري منابع </a:t>
            </a:r>
            <a:r>
              <a:rPr lang="fa-IR" dirty="0" err="1">
                <a:cs typeface="B Mitra" pitchFamily="2" charset="-78"/>
              </a:rPr>
              <a:t>مادي</a:t>
            </a:r>
            <a:r>
              <a:rPr lang="fa-IR" dirty="0">
                <a:cs typeface="B Mitra" pitchFamily="2" charset="-78"/>
              </a:rPr>
              <a:t> و </a:t>
            </a:r>
            <a:r>
              <a:rPr lang="fa-IR" dirty="0" err="1">
                <a:cs typeface="B Mitra" pitchFamily="2" charset="-78"/>
              </a:rPr>
              <a:t>انساني</a:t>
            </a:r>
            <a:r>
              <a:rPr lang="fa-IR" dirty="0">
                <a:cs typeface="B Mitra" pitchFamily="2" charset="-78"/>
              </a:rPr>
              <a:t> و </a:t>
            </a:r>
            <a:r>
              <a:rPr lang="fa-IR" dirty="0" err="1">
                <a:cs typeface="B Mitra" pitchFamily="2" charset="-78"/>
              </a:rPr>
              <a:t>فناوري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err="1">
                <a:cs typeface="B Mitra" pitchFamily="2" charset="-78"/>
              </a:rPr>
              <a:t>افزايش</a:t>
            </a:r>
            <a:r>
              <a:rPr lang="fa-IR" dirty="0">
                <a:cs typeface="B Mitra" pitchFamily="2" charset="-78"/>
              </a:rPr>
              <a:t> رقابت‌پذيري در اقتصاد </a:t>
            </a:r>
            <a:r>
              <a:rPr lang="fa-IR" dirty="0" err="1">
                <a:cs typeface="B Mitra" pitchFamily="2" charset="-78"/>
              </a:rPr>
              <a:t>ملي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err="1">
                <a:cs typeface="B Mitra" pitchFamily="2" charset="-78"/>
              </a:rPr>
              <a:t>افزايش</a:t>
            </a:r>
            <a:r>
              <a:rPr lang="fa-IR" dirty="0">
                <a:cs typeface="B Mitra" pitchFamily="2" charset="-78"/>
              </a:rPr>
              <a:t> سهم بخش‌‌هاي </a:t>
            </a:r>
            <a:r>
              <a:rPr lang="fa-IR" dirty="0" err="1">
                <a:cs typeface="B Mitra" pitchFamily="2" charset="-78"/>
              </a:rPr>
              <a:t>خصوصي</a:t>
            </a:r>
            <a:r>
              <a:rPr lang="fa-IR" dirty="0">
                <a:cs typeface="B Mitra" pitchFamily="2" charset="-78"/>
              </a:rPr>
              <a:t> و </a:t>
            </a:r>
            <a:r>
              <a:rPr lang="fa-IR" dirty="0" err="1">
                <a:cs typeface="B Mitra" pitchFamily="2" charset="-78"/>
              </a:rPr>
              <a:t>تعاوني</a:t>
            </a:r>
            <a:r>
              <a:rPr lang="fa-IR" dirty="0">
                <a:cs typeface="B Mitra" pitchFamily="2" charset="-78"/>
              </a:rPr>
              <a:t> در اقتصاد </a:t>
            </a:r>
            <a:r>
              <a:rPr lang="fa-IR" dirty="0" err="1">
                <a:cs typeface="B Mitra" pitchFamily="2" charset="-78"/>
              </a:rPr>
              <a:t>ملي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err="1">
                <a:cs typeface="B Mitra" pitchFamily="2" charset="-78"/>
              </a:rPr>
              <a:t>كاستن</a:t>
            </a:r>
            <a:r>
              <a:rPr lang="fa-IR" dirty="0">
                <a:cs typeface="B Mitra" pitchFamily="2" charset="-78"/>
              </a:rPr>
              <a:t> از بار </a:t>
            </a:r>
            <a:r>
              <a:rPr lang="fa-IR" dirty="0" err="1">
                <a:cs typeface="B Mitra" pitchFamily="2" charset="-78"/>
              </a:rPr>
              <a:t>مالي</a:t>
            </a:r>
            <a:r>
              <a:rPr lang="fa-IR" dirty="0">
                <a:cs typeface="B Mitra" pitchFamily="2" charset="-78"/>
              </a:rPr>
              <a:t> و </a:t>
            </a:r>
            <a:r>
              <a:rPr lang="fa-IR" dirty="0" err="1">
                <a:cs typeface="B Mitra" pitchFamily="2" charset="-78"/>
              </a:rPr>
              <a:t>مديريتي</a:t>
            </a:r>
            <a:r>
              <a:rPr lang="fa-IR" dirty="0">
                <a:cs typeface="B Mitra" pitchFamily="2" charset="-78"/>
              </a:rPr>
              <a:t> دولت در </a:t>
            </a:r>
            <a:r>
              <a:rPr lang="fa-IR" dirty="0" err="1">
                <a:cs typeface="B Mitra" pitchFamily="2" charset="-78"/>
              </a:rPr>
              <a:t>تصدي</a:t>
            </a:r>
            <a:r>
              <a:rPr lang="fa-IR" dirty="0">
                <a:cs typeface="B Mitra" pitchFamily="2" charset="-78"/>
              </a:rPr>
              <a:t> فعاليت‌‌هاي </a:t>
            </a:r>
            <a:r>
              <a:rPr lang="fa-IR" dirty="0" err="1">
                <a:cs typeface="B Mitra" pitchFamily="2" charset="-78"/>
              </a:rPr>
              <a:t>اقتصادي</a:t>
            </a:r>
            <a:r>
              <a:rPr lang="fa-IR" dirty="0">
                <a:cs typeface="B Mitra" pitchFamily="2" charset="-78"/>
              </a:rPr>
              <a:t>، </a:t>
            </a:r>
            <a:endParaRPr lang="en-US" dirty="0">
              <a:cs typeface="B Mitra" pitchFamily="2" charset="-78"/>
            </a:endParaRPr>
          </a:p>
          <a:p>
            <a:pPr marL="914400" lvl="1" indent="-514350" algn="r" rtl="1">
              <a:buFont typeface="+mj-lt"/>
              <a:buAutoNum type="arabicPeriod"/>
            </a:pPr>
            <a:r>
              <a:rPr lang="fa-IR" dirty="0">
                <a:cs typeface="B Mitra" pitchFamily="2" charset="-78"/>
              </a:rPr>
              <a:t>افزایش سطح </a:t>
            </a:r>
            <a:r>
              <a:rPr lang="fa-IR" dirty="0" err="1">
                <a:cs typeface="B Mitra" pitchFamily="2" charset="-78"/>
              </a:rPr>
              <a:t>عمومي</a:t>
            </a:r>
            <a:r>
              <a:rPr lang="fa-IR" dirty="0">
                <a:cs typeface="B Mitra" pitchFamily="2" charset="-78"/>
              </a:rPr>
              <a:t> اشتغال، </a:t>
            </a:r>
            <a:endParaRPr lang="en-US" dirty="0">
              <a:cs typeface="B Mitra" pitchFamily="2" charset="-78"/>
            </a:endParaRPr>
          </a:p>
          <a:p>
            <a:pPr marL="914400" lvl="1" indent="-514350" algn="r" rtl="1">
              <a:buFont typeface="+mj-lt"/>
              <a:buAutoNum type="arabicPeriod"/>
            </a:pPr>
            <a:r>
              <a:rPr lang="fa-IR" dirty="0" err="1">
                <a:cs typeface="B Mitra" pitchFamily="2" charset="-78"/>
              </a:rPr>
              <a:t>تشويق</a:t>
            </a:r>
            <a:r>
              <a:rPr lang="fa-IR" dirty="0">
                <a:cs typeface="B Mitra" pitchFamily="2" charset="-78"/>
              </a:rPr>
              <a:t> مردم به پس انداز و سرمايه‌گذاري و بهبود درآمد </a:t>
            </a:r>
            <a:r>
              <a:rPr lang="fa-IR" dirty="0" err="1">
                <a:cs typeface="B Mitra" pitchFamily="2" charset="-78"/>
              </a:rPr>
              <a:t>خانوارها</a:t>
            </a:r>
            <a:r>
              <a:rPr lang="fa-IR" dirty="0">
                <a:cs typeface="B Mitra" pitchFamily="2" charset="-78"/>
              </a:rPr>
              <a:t>، </a:t>
            </a:r>
            <a:endParaRPr lang="en-US" dirty="0">
              <a:cs typeface="B Mitra" pitchFamily="2" charset="-78"/>
            </a:endParaRPr>
          </a:p>
          <a:p>
            <a:endParaRPr lang="fa-IR" dirty="0"/>
          </a:p>
        </p:txBody>
      </p:sp>
      <p:sp>
        <p:nvSpPr>
          <p:cNvPr id="2" name="Title 1"/>
          <p:cNvSpPr>
            <a:spLocks noGrp="1"/>
          </p:cNvSpPr>
          <p:nvPr>
            <p:ph type="title"/>
          </p:nvPr>
        </p:nvSpPr>
        <p:spPr>
          <a:xfrm>
            <a:off x="395536" y="404664"/>
            <a:ext cx="7920880" cy="936104"/>
          </a:xfrm>
        </p:spPr>
        <p:txBody>
          <a:bodyPr>
            <a:normAutofit fontScale="90000"/>
          </a:bodyPr>
          <a:lstStyle/>
          <a:p>
            <a:r>
              <a:rPr lang="en-US" sz="3100" dirty="0" smtClean="0">
                <a:latin typeface="IranNastaliq" pitchFamily="18" charset="0"/>
                <a:cs typeface="B Titr" pitchFamily="2" charset="-78"/>
              </a:rPr>
              <a:t/>
            </a:r>
            <a:br>
              <a:rPr lang="en-US" sz="3100" dirty="0" smtClean="0">
                <a:latin typeface="IranNastaliq" pitchFamily="18" charset="0"/>
                <a:cs typeface="B Titr" pitchFamily="2" charset="-78"/>
              </a:rPr>
            </a:br>
            <a:r>
              <a:rPr lang="fa-IR" sz="3100" dirty="0" smtClean="0">
                <a:latin typeface="IranNastaliq" pitchFamily="18" charset="0"/>
                <a:cs typeface="B Titr" pitchFamily="2" charset="-78"/>
              </a:rPr>
              <a:t>مقدمه</a:t>
            </a:r>
            <a:endParaRPr lang="fa-IR" dirty="0">
              <a:latin typeface="IranNastaliq" pitchFamily="18" charset="0"/>
              <a:cs typeface="IranNastaliq" pitchFamily="18" charset="0"/>
            </a:endParaRPr>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68760"/>
            <a:ext cx="7408333" cy="936104"/>
          </a:xfrm>
        </p:spPr>
        <p:txBody>
          <a:bodyPr>
            <a:normAutofit/>
          </a:bodyPr>
          <a:lstStyle/>
          <a:p>
            <a:pPr algn="just" rtl="1">
              <a:buFont typeface="Symbol" pitchFamily="18" charset="2"/>
              <a:buChar char="*"/>
            </a:pPr>
            <a:r>
              <a:rPr lang="fa-IR" sz="2600" dirty="0" smtClean="0">
                <a:cs typeface="B Mitra" pitchFamily="2" charset="-78"/>
              </a:rPr>
              <a:t>از نظر شاخص سهولت کسب وکار روند رتبه ایران از سال 84 تا سال 92 مناسب نیست. </a:t>
            </a:r>
            <a:endParaRPr lang="en-US" sz="2600" dirty="0">
              <a:cs typeface="B Mitra" pitchFamily="2" charset="-78"/>
            </a:endParaRPr>
          </a:p>
        </p:txBody>
      </p:sp>
      <p:sp>
        <p:nvSpPr>
          <p:cNvPr id="3" name="Title 2"/>
          <p:cNvSpPr>
            <a:spLocks noGrp="1"/>
          </p:cNvSpPr>
          <p:nvPr>
            <p:ph type="title"/>
          </p:nvPr>
        </p:nvSpPr>
        <p:spPr/>
        <p:txBody>
          <a:bodyPr/>
          <a:lstStyle/>
          <a:p>
            <a:pPr rtl="1"/>
            <a:r>
              <a:rPr lang="fa-IR" sz="2800" dirty="0">
                <a:cs typeface="B Titr" pitchFamily="2" charset="-78"/>
              </a:rPr>
              <a:t>4- افزايش رقابت‏پذيري در اقتصاد ملي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467485518"/>
              </p:ext>
            </p:extLst>
          </p:nvPr>
        </p:nvGraphicFramePr>
        <p:xfrm>
          <a:off x="323528" y="2348880"/>
          <a:ext cx="8488993" cy="1752600"/>
        </p:xfrm>
        <a:graphic>
          <a:graphicData uri="http://schemas.openxmlformats.org/drawingml/2006/table">
            <a:tbl>
              <a:tblPr rtl="1" firstRow="1" firstCol="1" bandRow="1">
                <a:tableStyleId>{5C22544A-7EE6-4342-B048-85BDC9FD1C3A}</a:tableStyleId>
              </a:tblPr>
              <a:tblGrid>
                <a:gridCol w="1589140"/>
                <a:gridCol w="765707"/>
                <a:gridCol w="767405"/>
                <a:gridCol w="765707"/>
                <a:gridCol w="767405"/>
                <a:gridCol w="765707"/>
                <a:gridCol w="767405"/>
                <a:gridCol w="765707"/>
                <a:gridCol w="767405"/>
                <a:gridCol w="767405"/>
              </a:tblGrid>
              <a:tr h="381754">
                <a:tc>
                  <a:txBody>
                    <a:bodyPr/>
                    <a:lstStyle/>
                    <a:p>
                      <a:pPr algn="ctr" rtl="1">
                        <a:lnSpc>
                          <a:spcPct val="115000"/>
                        </a:lnSpc>
                        <a:spcAft>
                          <a:spcPts val="0"/>
                        </a:spcAft>
                      </a:pPr>
                      <a:r>
                        <a:rPr lang="fa-IR" sz="2000" b="0" dirty="0">
                          <a:effectLst/>
                          <a:cs typeface="B Mitra" pitchFamily="2" charset="-78"/>
                        </a:rPr>
                        <a:t>عنوان</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1384</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(2005)</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1385</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(2006)</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1386</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(2007)</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1387</a:t>
                      </a:r>
                      <a:endParaRPr lang="en-US" sz="2000" b="0" dirty="0">
                        <a:effectLst/>
                        <a:cs typeface="B Mitra" pitchFamily="2" charset="-78"/>
                      </a:endParaRPr>
                    </a:p>
                    <a:p>
                      <a:pPr algn="ctr" rtl="1">
                        <a:lnSpc>
                          <a:spcPct val="115000"/>
                        </a:lnSpc>
                        <a:spcAft>
                          <a:spcPts val="0"/>
                        </a:spcAft>
                      </a:pPr>
                      <a:r>
                        <a:rPr lang="fa-IR" sz="2000" b="0" dirty="0">
                          <a:effectLst/>
                          <a:cs typeface="B Mitra" pitchFamily="2" charset="-78"/>
                        </a:rPr>
                        <a:t>(2008)</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(2009)</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1389</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(2010)</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1390</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(2011)</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1391</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(2012)</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1392</a:t>
                      </a:r>
                      <a:endParaRPr lang="en-US" sz="2000" b="0">
                        <a:effectLst/>
                        <a:cs typeface="B Mitra" pitchFamily="2" charset="-78"/>
                      </a:endParaRPr>
                    </a:p>
                    <a:p>
                      <a:pPr algn="ctr" rtl="1">
                        <a:lnSpc>
                          <a:spcPct val="115000"/>
                        </a:lnSpc>
                        <a:spcAft>
                          <a:spcPts val="0"/>
                        </a:spcAft>
                      </a:pPr>
                      <a:r>
                        <a:rPr lang="fa-IR" sz="2000" b="0">
                          <a:effectLst/>
                          <a:cs typeface="B Mitra" pitchFamily="2" charset="-78"/>
                        </a:rPr>
                        <a:t>(2013)</a:t>
                      </a:r>
                      <a:endParaRPr lang="en-US" sz="2000" b="0">
                        <a:effectLst/>
                        <a:latin typeface="Calibri"/>
                        <a:ea typeface="Calibri"/>
                        <a:cs typeface="B Mitra" pitchFamily="2" charset="-78"/>
                      </a:endParaRPr>
                    </a:p>
                  </a:txBody>
                  <a:tcPr marL="67901" marR="67901" marT="0" marB="0" anchor="ctr"/>
                </a:tc>
              </a:tr>
              <a:tr h="190877">
                <a:tc>
                  <a:txBody>
                    <a:bodyPr/>
                    <a:lstStyle/>
                    <a:p>
                      <a:pPr algn="ctr" rtl="1">
                        <a:lnSpc>
                          <a:spcPct val="115000"/>
                        </a:lnSpc>
                        <a:spcAft>
                          <a:spcPts val="0"/>
                        </a:spcAft>
                      </a:pPr>
                      <a:r>
                        <a:rPr lang="fa-IR" sz="2000" b="0">
                          <a:effectLst/>
                          <a:cs typeface="B Mitra" pitchFamily="2" charset="-78"/>
                        </a:rPr>
                        <a:t>رتبه ايران</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113</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119</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135</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142</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137</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140</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144</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145</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152</a:t>
                      </a:r>
                      <a:endParaRPr lang="en-US" sz="2000" b="0">
                        <a:effectLst/>
                        <a:latin typeface="Calibri"/>
                        <a:ea typeface="Calibri"/>
                        <a:cs typeface="B Mitra" pitchFamily="2" charset="-78"/>
                      </a:endParaRPr>
                    </a:p>
                  </a:txBody>
                  <a:tcPr marL="67901" marR="67901" marT="0" marB="0" anchor="ctr"/>
                </a:tc>
              </a:tr>
              <a:tr h="190877">
                <a:tc>
                  <a:txBody>
                    <a:bodyPr/>
                    <a:lstStyle/>
                    <a:p>
                      <a:pPr algn="ctr" rtl="1">
                        <a:lnSpc>
                          <a:spcPct val="115000"/>
                        </a:lnSpc>
                        <a:spcAft>
                          <a:spcPts val="0"/>
                        </a:spcAft>
                      </a:pPr>
                      <a:r>
                        <a:rPr lang="fa-IR" sz="2000" b="0" dirty="0">
                          <a:effectLst/>
                          <a:cs typeface="B Mitra" pitchFamily="2" charset="-78"/>
                        </a:rPr>
                        <a:t>تغيير رتبه نسبت به سال </a:t>
                      </a:r>
                      <a:r>
                        <a:rPr lang="fa-IR" sz="2000" b="0" dirty="0" smtClean="0">
                          <a:effectLst/>
                          <a:cs typeface="B Mitra" pitchFamily="2" charset="-78"/>
                        </a:rPr>
                        <a:t>قبل</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6-</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a:effectLst/>
                          <a:cs typeface="B Mitra" pitchFamily="2" charset="-78"/>
                        </a:rPr>
                        <a:t>16-</a:t>
                      </a:r>
                      <a:endParaRPr lang="en-US" sz="2000" b="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7-</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5</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3-</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4-</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1-</a:t>
                      </a:r>
                      <a:endParaRPr lang="en-US" sz="2000" b="0" dirty="0">
                        <a:effectLst/>
                        <a:latin typeface="Calibri"/>
                        <a:ea typeface="Calibri"/>
                        <a:cs typeface="B Mitra" pitchFamily="2" charset="-78"/>
                      </a:endParaRPr>
                    </a:p>
                  </a:txBody>
                  <a:tcPr marL="67901" marR="67901" marT="0" marB="0" anchor="ctr"/>
                </a:tc>
                <a:tc>
                  <a:txBody>
                    <a:bodyPr/>
                    <a:lstStyle/>
                    <a:p>
                      <a:pPr algn="ctr" rtl="1">
                        <a:lnSpc>
                          <a:spcPct val="115000"/>
                        </a:lnSpc>
                        <a:spcAft>
                          <a:spcPts val="0"/>
                        </a:spcAft>
                      </a:pPr>
                      <a:r>
                        <a:rPr lang="fa-IR" sz="2000" b="0" dirty="0">
                          <a:effectLst/>
                          <a:cs typeface="B Mitra" pitchFamily="2" charset="-78"/>
                        </a:rPr>
                        <a:t>7-</a:t>
                      </a:r>
                      <a:endParaRPr lang="en-US" sz="2000" b="0" dirty="0">
                        <a:effectLst/>
                        <a:latin typeface="Calibri"/>
                        <a:ea typeface="Calibri"/>
                        <a:cs typeface="B Mitra" pitchFamily="2" charset="-78"/>
                      </a:endParaRPr>
                    </a:p>
                  </a:txBody>
                  <a:tcPr marL="67901" marR="67901" marT="0" marB="0" anchor="ctr"/>
                </a:tc>
              </a:tr>
            </a:tbl>
          </a:graphicData>
        </a:graphic>
      </p:graphicFrame>
      <p:sp>
        <p:nvSpPr>
          <p:cNvPr id="5" name="Rectangle 1"/>
          <p:cNvSpPr>
            <a:spLocks noChangeArrowheads="1"/>
          </p:cNvSpPr>
          <p:nvPr/>
        </p:nvSpPr>
        <p:spPr bwMode="auto">
          <a:xfrm>
            <a:off x="3006128" y="2000240"/>
            <a:ext cx="47805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8: شاخص سهولت كسب و كار بانك جهاني</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67544" y="4221088"/>
            <a:ext cx="8352928" cy="2215991"/>
          </a:xfrm>
          <a:prstGeom prst="rect">
            <a:avLst/>
          </a:prstGeom>
        </p:spPr>
        <p:txBody>
          <a:bodyPr wrap="square">
            <a:spAutoFit/>
          </a:bodyPr>
          <a:lstStyle/>
          <a:p>
            <a:pPr marL="342900" indent="-342900" algn="just">
              <a:buFont typeface="Symbol" pitchFamily="18" charset="2"/>
              <a:buChar char="*"/>
            </a:pPr>
            <a:r>
              <a:rPr lang="fa-IR" sz="2400" dirty="0" smtClean="0">
                <a:solidFill>
                  <a:schemeClr val="tx2"/>
                </a:solidFill>
                <a:cs typeface="B Mitra" pitchFamily="2" charset="-78"/>
              </a:rPr>
              <a:t>با استفاده از نظرات تشكل‌هاي اقتصادي 5 مولفه‌ </a:t>
            </a:r>
            <a:r>
              <a:rPr lang="fa-IR" sz="2400" dirty="0">
                <a:solidFill>
                  <a:schemeClr val="tx2"/>
                </a:solidFill>
                <a:cs typeface="B Mitra" pitchFamily="2" charset="-78"/>
              </a:rPr>
              <a:t>كه به طور متوسط بيشترين مشكلات را براي محيط كسب و كار </a:t>
            </a:r>
            <a:r>
              <a:rPr lang="fa-IR" sz="2400" dirty="0" smtClean="0">
                <a:solidFill>
                  <a:schemeClr val="tx2"/>
                </a:solidFill>
                <a:cs typeface="B Mitra" pitchFamily="2" charset="-78"/>
              </a:rPr>
              <a:t>فراهم </a:t>
            </a:r>
            <a:r>
              <a:rPr lang="fa-IR" sz="2400" dirty="0">
                <a:solidFill>
                  <a:schemeClr val="tx2"/>
                </a:solidFill>
                <a:cs typeface="B Mitra" pitchFamily="2" charset="-78"/>
              </a:rPr>
              <a:t>آورده است عبارتند از: </a:t>
            </a:r>
            <a:endParaRPr lang="en-US" sz="2400" dirty="0">
              <a:solidFill>
                <a:schemeClr val="tx2"/>
              </a:solidFill>
              <a:cs typeface="B Mitra" pitchFamily="2" charset="-78"/>
            </a:endParaRPr>
          </a:p>
          <a:p>
            <a:pPr lvl="1" algn="just"/>
            <a:r>
              <a:rPr lang="fa-IR" dirty="0">
                <a:cs typeface="B Mitra" pitchFamily="2" charset="-78"/>
              </a:rPr>
              <a:t>1- مشكل دريافت تسهيلات از بانك‌ها</a:t>
            </a:r>
            <a:endParaRPr lang="en-US" dirty="0">
              <a:cs typeface="B Mitra" pitchFamily="2" charset="-78"/>
            </a:endParaRPr>
          </a:p>
          <a:p>
            <a:pPr lvl="1" algn="just"/>
            <a:r>
              <a:rPr lang="fa-IR" dirty="0">
                <a:cs typeface="B Mitra" pitchFamily="2" charset="-78"/>
              </a:rPr>
              <a:t>2- بي‌ثباتي در قيمت مواد اوليه</a:t>
            </a:r>
            <a:endParaRPr lang="en-US" dirty="0">
              <a:cs typeface="B Mitra" pitchFamily="2" charset="-78"/>
            </a:endParaRPr>
          </a:p>
          <a:p>
            <a:pPr lvl="1" algn="just"/>
            <a:r>
              <a:rPr lang="fa-IR" dirty="0">
                <a:cs typeface="B Mitra" pitchFamily="2" charset="-78"/>
              </a:rPr>
              <a:t>3- ضعف بازار سرمايه در تأمين مالي توليد و نرخ بالاي تأمين سرمايه از بازار غير‌رسمي</a:t>
            </a:r>
            <a:endParaRPr lang="en-US" dirty="0">
              <a:cs typeface="B Mitra" pitchFamily="2" charset="-78"/>
            </a:endParaRPr>
          </a:p>
          <a:p>
            <a:pPr lvl="1" algn="just"/>
            <a:r>
              <a:rPr lang="fa-IR" dirty="0">
                <a:cs typeface="B Mitra" pitchFamily="2" charset="-78"/>
              </a:rPr>
              <a:t>4- اعمال تحريم‌هاي بين‌المللي عليه كشورمان</a:t>
            </a:r>
            <a:endParaRPr lang="en-US" dirty="0">
              <a:cs typeface="B Mitra" pitchFamily="2" charset="-78"/>
            </a:endParaRPr>
          </a:p>
          <a:p>
            <a:pPr lvl="1" algn="just"/>
            <a:r>
              <a:rPr lang="fa-IR" dirty="0">
                <a:cs typeface="B Mitra" pitchFamily="2" charset="-78"/>
              </a:rPr>
              <a:t>5- بي‌تعهدي شركت‌ها و مؤسسات دولتي به پرداخت به موقع بدهي خود به پيمانكاران</a:t>
            </a:r>
            <a:endParaRPr lang="en-US" dirty="0">
              <a:cs typeface="B Mitra" pitchFamily="2" charset="-78"/>
            </a:endParaRPr>
          </a:p>
        </p:txBody>
      </p:sp>
    </p:spTree>
    <p:extLst>
      <p:ext uri="{BB962C8B-B14F-4D97-AF65-F5344CB8AC3E}">
        <p14:creationId xmlns:p14="http://schemas.microsoft.com/office/powerpoint/2010/main" val="16599283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320480"/>
          </a:xfrm>
        </p:spPr>
        <p:txBody>
          <a:bodyPr>
            <a:normAutofit/>
          </a:bodyPr>
          <a:lstStyle/>
          <a:p>
            <a:pPr algn="just" rtl="1"/>
            <a:r>
              <a:rPr lang="fa-IR" sz="2600" dirty="0" smtClean="0">
                <a:cs typeface="B Mitra" pitchFamily="2" charset="-78"/>
              </a:rPr>
              <a:t>با </a:t>
            </a:r>
            <a:r>
              <a:rPr lang="fa-IR" sz="2600" dirty="0">
                <a:cs typeface="B Mitra" pitchFamily="2" charset="-78"/>
              </a:rPr>
              <a:t>آن که </a:t>
            </a:r>
            <a:r>
              <a:rPr lang="fa-IR" sz="2600" dirty="0" smtClean="0">
                <a:cs typeface="B Mitra" pitchFamily="2" charset="-78"/>
              </a:rPr>
              <a:t>نهاد «شورای رقابت» </a:t>
            </a:r>
            <a:r>
              <a:rPr lang="fa-IR" sz="2600" dirty="0">
                <a:cs typeface="B Mitra" pitchFamily="2" charset="-78"/>
              </a:rPr>
              <a:t>اهمیت بسزایی در فرایند تسهیل رقابت میان فعالیت بنگاه‌های اقتصادی </a:t>
            </a:r>
            <a:r>
              <a:rPr lang="fa-IR" sz="2600" dirty="0" smtClean="0">
                <a:cs typeface="B Mitra" pitchFamily="2" charset="-78"/>
              </a:rPr>
              <a:t>دارد</a:t>
            </a:r>
            <a:r>
              <a:rPr lang="fa-IR" sz="2600" dirty="0">
                <a:cs typeface="B Mitra" pitchFamily="2" charset="-78"/>
              </a:rPr>
              <a:t>،</a:t>
            </a:r>
            <a:r>
              <a:rPr lang="fa-IR" sz="2600" dirty="0" smtClean="0">
                <a:cs typeface="B Mitra" pitchFamily="2" charset="-78"/>
              </a:rPr>
              <a:t> </a:t>
            </a:r>
            <a:r>
              <a:rPr lang="fa-IR" sz="2600" dirty="0">
                <a:cs typeface="B Mitra" pitchFamily="2" charset="-78"/>
              </a:rPr>
              <a:t>اما عملكرد این شورا تاكنون نشان داده است که نتوانسته است در زمان‌های مقتضی برای حل مسائل ورود داشته و تصمیم‌گیری نماید. </a:t>
            </a:r>
            <a:r>
              <a:rPr lang="fa-IR" sz="2600" dirty="0" smtClean="0">
                <a:cs typeface="B Mitra" pitchFamily="2" charset="-78"/>
              </a:rPr>
              <a:t>از مشکلات این نهاد عبارتند از:</a:t>
            </a:r>
          </a:p>
          <a:p>
            <a:pPr algn="just" rtl="1"/>
            <a:endParaRPr lang="en-US" sz="2600" dirty="0" smtClean="0">
              <a:cs typeface="B Mitra" pitchFamily="2" charset="-78"/>
            </a:endParaRPr>
          </a:p>
          <a:p>
            <a:pPr lvl="1" algn="just" rtl="1">
              <a:buFont typeface="Wingdings" pitchFamily="2" charset="2"/>
              <a:buChar char="Ø"/>
            </a:pPr>
            <a:r>
              <a:rPr lang="fa-IR" sz="2400" dirty="0" smtClean="0">
                <a:solidFill>
                  <a:schemeClr val="tx1"/>
                </a:solidFill>
                <a:cs typeface="B Mitra" pitchFamily="2" charset="-78"/>
              </a:rPr>
              <a:t>وجود بحث‌های متعدد </a:t>
            </a:r>
            <a:r>
              <a:rPr lang="fa-IR" sz="2400" dirty="0">
                <a:solidFill>
                  <a:schemeClr val="tx1"/>
                </a:solidFill>
                <a:cs typeface="B Mitra" pitchFamily="2" charset="-78"/>
              </a:rPr>
              <a:t>میان شورای رقابت و هیئت تجدید نظر در مورد آرای شورای </a:t>
            </a:r>
            <a:r>
              <a:rPr lang="fa-IR" sz="2400" dirty="0" smtClean="0">
                <a:solidFill>
                  <a:schemeClr val="tx1"/>
                </a:solidFill>
                <a:cs typeface="B Mitra" pitchFamily="2" charset="-78"/>
              </a:rPr>
              <a:t>رقابت</a:t>
            </a:r>
          </a:p>
          <a:p>
            <a:pPr lvl="1" algn="just" rtl="1">
              <a:buFont typeface="Wingdings" pitchFamily="2" charset="2"/>
              <a:buChar char="Ø"/>
            </a:pPr>
            <a:r>
              <a:rPr lang="fa-IR" sz="2400" dirty="0" smtClean="0">
                <a:solidFill>
                  <a:schemeClr val="tx1"/>
                </a:solidFill>
                <a:cs typeface="B Mitra" pitchFamily="2" charset="-78"/>
              </a:rPr>
              <a:t>عدم شکل گیری </a:t>
            </a:r>
            <a:r>
              <a:rPr lang="fa-IR" sz="2400" dirty="0">
                <a:solidFill>
                  <a:schemeClr val="tx1"/>
                </a:solidFill>
                <a:cs typeface="B Mitra" pitchFamily="2" charset="-78"/>
              </a:rPr>
              <a:t>نهاد تنظیم کننده </a:t>
            </a:r>
            <a:r>
              <a:rPr lang="fa-IR" sz="2400" dirty="0" smtClean="0">
                <a:solidFill>
                  <a:schemeClr val="tx1"/>
                </a:solidFill>
                <a:cs typeface="B Mitra" pitchFamily="2" charset="-78"/>
              </a:rPr>
              <a:t>بخشی برای </a:t>
            </a:r>
            <a:r>
              <a:rPr lang="fa-IR" sz="2400" dirty="0">
                <a:solidFill>
                  <a:schemeClr val="tx1"/>
                </a:solidFill>
                <a:cs typeface="B Mitra" pitchFamily="2" charset="-78"/>
              </a:rPr>
              <a:t>بازارهای انحصار طبیعی </a:t>
            </a:r>
            <a:endParaRPr lang="fa-IR" sz="2400" dirty="0" smtClean="0">
              <a:solidFill>
                <a:schemeClr val="tx1"/>
              </a:solidFill>
              <a:cs typeface="B Mitra" pitchFamily="2" charset="-78"/>
            </a:endParaRPr>
          </a:p>
          <a:p>
            <a:pPr lvl="1" algn="just" rtl="1">
              <a:buFont typeface="Wingdings" pitchFamily="2" charset="2"/>
              <a:buChar char="Ø"/>
            </a:pPr>
            <a:r>
              <a:rPr lang="fa-IR" sz="2400" dirty="0" smtClean="0">
                <a:solidFill>
                  <a:schemeClr val="tx1"/>
                </a:solidFill>
                <a:cs typeface="B Mitra" pitchFamily="2" charset="-78"/>
              </a:rPr>
              <a:t>عدم تکمیل دستورالعمل‌ها </a:t>
            </a:r>
            <a:r>
              <a:rPr lang="fa-IR" sz="2400" dirty="0">
                <a:solidFill>
                  <a:schemeClr val="tx1"/>
                </a:solidFill>
                <a:cs typeface="B Mitra" pitchFamily="2" charset="-78"/>
              </a:rPr>
              <a:t>و ابلاغ راهنماهایی‌های لازم به منظور اجراء فصل تسهیل رقابت و منع </a:t>
            </a:r>
            <a:r>
              <a:rPr lang="fa-IR" sz="2400" dirty="0" smtClean="0">
                <a:solidFill>
                  <a:schemeClr val="tx1"/>
                </a:solidFill>
                <a:cs typeface="B Mitra" pitchFamily="2" charset="-78"/>
              </a:rPr>
              <a:t>انحصار</a:t>
            </a:r>
          </a:p>
          <a:p>
            <a:pPr lvl="1" algn="just" rtl="1">
              <a:buFont typeface="Wingdings" pitchFamily="2" charset="2"/>
              <a:buChar char="Ø"/>
            </a:pPr>
            <a:r>
              <a:rPr lang="fa-IR" sz="2400" dirty="0" smtClean="0">
                <a:solidFill>
                  <a:schemeClr val="tx1"/>
                </a:solidFill>
                <a:cs typeface="B Mitra" pitchFamily="2" charset="-78"/>
              </a:rPr>
              <a:t>عدم تنظیم روابط صحیح میان وزارتخانه ها و شورای رقابت </a:t>
            </a:r>
            <a:endParaRPr lang="en-US" sz="2400" dirty="0">
              <a:solidFill>
                <a:schemeClr val="tx1"/>
              </a:solidFill>
              <a:cs typeface="B Mitra" pitchFamily="2" charset="-78"/>
            </a:endParaRPr>
          </a:p>
        </p:txBody>
      </p:sp>
      <p:sp>
        <p:nvSpPr>
          <p:cNvPr id="3" name="Title 2"/>
          <p:cNvSpPr>
            <a:spLocks noGrp="1"/>
          </p:cNvSpPr>
          <p:nvPr>
            <p:ph type="title"/>
          </p:nvPr>
        </p:nvSpPr>
        <p:spPr/>
        <p:txBody>
          <a:bodyPr/>
          <a:lstStyle/>
          <a:p>
            <a:pPr rtl="1"/>
            <a:r>
              <a:rPr lang="fa-IR" sz="2800" dirty="0">
                <a:cs typeface="B Titr" pitchFamily="2" charset="-78"/>
              </a:rPr>
              <a:t>4- افزايش رقابت‏پذيري در اقتصاد ملي</a:t>
            </a:r>
            <a:endParaRPr lang="en-US" sz="2800" dirty="0"/>
          </a:p>
        </p:txBody>
      </p:sp>
    </p:spTree>
    <p:extLst>
      <p:ext uri="{BB962C8B-B14F-4D97-AF65-F5344CB8AC3E}">
        <p14:creationId xmlns:p14="http://schemas.microsoft.com/office/powerpoint/2010/main" val="6650919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032448"/>
          </a:xfrm>
        </p:spPr>
        <p:txBody>
          <a:bodyPr>
            <a:noAutofit/>
          </a:bodyPr>
          <a:lstStyle/>
          <a:p>
            <a:pPr algn="just" rtl="1"/>
            <a:r>
              <a:rPr lang="fa-IR" sz="2600" dirty="0" smtClean="0">
                <a:cs typeface="B Mitra" pitchFamily="2" charset="-78"/>
              </a:rPr>
              <a:t>سهم </a:t>
            </a:r>
            <a:r>
              <a:rPr lang="fa-IR" sz="2600" dirty="0">
                <a:cs typeface="B Mitra" pitchFamily="2" charset="-78"/>
              </a:rPr>
              <a:t>بخش تعاون در توليد ناخالص داخلي كمتر از 5 درصد </a:t>
            </a:r>
            <a:r>
              <a:rPr lang="fa-IR" sz="2600" dirty="0" smtClean="0">
                <a:cs typeface="B Mitra" pitchFamily="2" charset="-78"/>
              </a:rPr>
              <a:t>است</a:t>
            </a:r>
            <a:r>
              <a:rPr lang="fa-IR" sz="2600" dirty="0">
                <a:cs typeface="B Mitra" pitchFamily="2" charset="-78"/>
              </a:rPr>
              <a:t>. </a:t>
            </a:r>
            <a:endParaRPr lang="fa-IR" sz="2600" dirty="0" smtClean="0">
              <a:cs typeface="B Mitra" pitchFamily="2" charset="-78"/>
            </a:endParaRPr>
          </a:p>
          <a:p>
            <a:pPr lvl="1" algn="just" rtl="1">
              <a:buFont typeface="Wingdings" pitchFamily="2" charset="2"/>
              <a:buChar char="Ø"/>
            </a:pPr>
            <a:r>
              <a:rPr lang="fa-IR" dirty="0" smtClean="0">
                <a:cs typeface="B Mitra" pitchFamily="2" charset="-78"/>
              </a:rPr>
              <a:t>اين </a:t>
            </a:r>
            <a:r>
              <a:rPr lang="fa-IR" dirty="0">
                <a:cs typeface="B Mitra" pitchFamily="2" charset="-78"/>
              </a:rPr>
              <a:t>وضعيت نشان مي‌دهد با وجود آن </a:t>
            </a:r>
            <a:r>
              <a:rPr lang="fa-IR" dirty="0" smtClean="0">
                <a:cs typeface="B Mitra" pitchFamily="2" charset="-78"/>
              </a:rPr>
              <a:t>که در </a:t>
            </a:r>
            <a:r>
              <a:rPr lang="fa-IR" dirty="0">
                <a:cs typeface="B Mitra" pitchFamily="2" charset="-78"/>
              </a:rPr>
              <a:t>سياست‌هاي كلي اصل 44 </a:t>
            </a:r>
            <a:r>
              <a:rPr lang="fa-IR" dirty="0" smtClean="0">
                <a:cs typeface="B Mitra" pitchFamily="2" charset="-78"/>
              </a:rPr>
              <a:t>قانون اساسی مقرر </a:t>
            </a:r>
            <a:r>
              <a:rPr lang="fa-IR" dirty="0">
                <a:cs typeface="B Mitra" pitchFamily="2" charset="-78"/>
              </a:rPr>
              <a:t>شده بود تا پايان سال 93 سهم بخش تعاوني در اقتصاد كشور به 25 درصد برسد اما اين مهم به سرانجام نرسيده </a:t>
            </a:r>
            <a:r>
              <a:rPr lang="fa-IR" dirty="0" smtClean="0">
                <a:cs typeface="B Mitra" pitchFamily="2" charset="-78"/>
              </a:rPr>
              <a:t>است.</a:t>
            </a:r>
          </a:p>
          <a:p>
            <a:pPr algn="just" rtl="1"/>
            <a:endParaRPr lang="fa-IR" sz="2600" dirty="0" smtClean="0">
              <a:cs typeface="B Mitra" pitchFamily="2" charset="-78"/>
            </a:endParaRPr>
          </a:p>
          <a:p>
            <a:pPr algn="just" rtl="1"/>
            <a:r>
              <a:rPr lang="fa-IR" sz="2600" dirty="0">
                <a:cs typeface="B Mitra" pitchFamily="2" charset="-78"/>
              </a:rPr>
              <a:t>بررسی سهم تعاون در </a:t>
            </a:r>
            <a:r>
              <a:rPr lang="fa-IR" sz="2600" dirty="0" smtClean="0">
                <a:cs typeface="B Mitra" pitchFamily="2" charset="-78"/>
              </a:rPr>
              <a:t>واگذاری شرکت های دولتی از </a:t>
            </a:r>
            <a:r>
              <a:rPr lang="fa-IR" sz="2600" dirty="0">
                <a:cs typeface="B Mitra" pitchFamily="2" charset="-78"/>
              </a:rPr>
              <a:t>دو </a:t>
            </a:r>
            <a:r>
              <a:rPr lang="fa-IR" sz="2600" dirty="0" smtClean="0">
                <a:cs typeface="B Mitra" pitchFamily="2" charset="-78"/>
              </a:rPr>
              <a:t>منظر:</a:t>
            </a:r>
          </a:p>
          <a:p>
            <a:pPr lvl="1" algn="just" rtl="1">
              <a:buFont typeface="Wingdings" pitchFamily="2" charset="2"/>
              <a:buChar char="Ø"/>
            </a:pPr>
            <a:r>
              <a:rPr lang="fa-IR" dirty="0" smtClean="0">
                <a:cs typeface="B Mitra" pitchFamily="2" charset="-78"/>
              </a:rPr>
              <a:t> 1- </a:t>
            </a:r>
            <a:r>
              <a:rPr lang="fa-IR" dirty="0">
                <a:cs typeface="B Mitra" pitchFamily="2" charset="-78"/>
              </a:rPr>
              <a:t>سهام عدالت به عنوان واگذاری در بخش </a:t>
            </a:r>
            <a:r>
              <a:rPr lang="fa-IR" dirty="0" smtClean="0">
                <a:cs typeface="B Mitra" pitchFamily="2" charset="-78"/>
              </a:rPr>
              <a:t>تعاونی: در حدود </a:t>
            </a:r>
            <a:r>
              <a:rPr lang="fa-IR" dirty="0">
                <a:cs typeface="B Mitra" pitchFamily="2" charset="-78"/>
              </a:rPr>
              <a:t>29 درصد از كل واگذاري‌ها بابت سهام عدالت بوده است. </a:t>
            </a:r>
            <a:r>
              <a:rPr lang="fa-IR" dirty="0" smtClean="0">
                <a:cs typeface="B Mitra" pitchFamily="2" charset="-78"/>
              </a:rPr>
              <a:t> </a:t>
            </a:r>
          </a:p>
          <a:p>
            <a:pPr lvl="1" algn="just" rtl="1">
              <a:buFont typeface="Wingdings" pitchFamily="2" charset="2"/>
              <a:buChar char="Ø"/>
            </a:pPr>
            <a:r>
              <a:rPr lang="fa-IR" dirty="0" smtClean="0">
                <a:cs typeface="B Mitra" pitchFamily="2" charset="-78"/>
              </a:rPr>
              <a:t>2- </a:t>
            </a:r>
            <a:r>
              <a:rPr lang="fa-IR" dirty="0">
                <a:cs typeface="B Mitra" pitchFamily="2" charset="-78"/>
              </a:rPr>
              <a:t>میزان </a:t>
            </a:r>
            <a:r>
              <a:rPr lang="fa-IR" dirty="0" smtClean="0">
                <a:cs typeface="B Mitra" pitchFamily="2" charset="-78"/>
              </a:rPr>
              <a:t>تملك </a:t>
            </a:r>
            <a:r>
              <a:rPr lang="fa-IR" dirty="0">
                <a:cs typeface="B Mitra" pitchFamily="2" charset="-78"/>
              </a:rPr>
              <a:t>شركت‌هاي دولتي </a:t>
            </a:r>
            <a:r>
              <a:rPr lang="fa-IR" dirty="0" smtClean="0">
                <a:cs typeface="B Mitra" pitchFamily="2" charset="-78"/>
              </a:rPr>
              <a:t>توسط تعاونی ها: بررسی ها نشان مي‌دهد </a:t>
            </a:r>
            <a:r>
              <a:rPr lang="fa-IR" dirty="0">
                <a:cs typeface="B Mitra" pitchFamily="2" charset="-78"/>
              </a:rPr>
              <a:t>عملاً سهم اين بخش بسيار ناچيز بوده است.</a:t>
            </a:r>
            <a:r>
              <a:rPr lang="fa-IR" dirty="0" smtClean="0">
                <a:cs typeface="B Mitra" pitchFamily="2" charset="-78"/>
              </a:rPr>
              <a:t> </a:t>
            </a:r>
            <a:endParaRPr lang="en-US" dirty="0">
              <a:cs typeface="B Mitra" pitchFamily="2" charset="-78"/>
            </a:endParaRPr>
          </a:p>
        </p:txBody>
      </p:sp>
      <p:sp>
        <p:nvSpPr>
          <p:cNvPr id="3" name="Title 2"/>
          <p:cNvSpPr>
            <a:spLocks noGrp="1"/>
          </p:cNvSpPr>
          <p:nvPr>
            <p:ph type="title"/>
          </p:nvPr>
        </p:nvSpPr>
        <p:spPr/>
        <p:txBody>
          <a:bodyPr>
            <a:normAutofit/>
          </a:bodyPr>
          <a:lstStyle/>
          <a:p>
            <a:r>
              <a:rPr lang="fa-IR" sz="2800" dirty="0">
                <a:cs typeface="B Titr" pitchFamily="2" charset="-78"/>
              </a:rPr>
              <a:t>5- افزايش سهم بخشهاي خصوصي و تعاوني در اقتصاد ملي</a:t>
            </a:r>
            <a:endParaRPr lang="en-US" sz="2800" dirty="0"/>
          </a:p>
        </p:txBody>
      </p:sp>
    </p:spTree>
    <p:extLst>
      <p:ext uri="{BB962C8B-B14F-4D97-AF65-F5344CB8AC3E}">
        <p14:creationId xmlns:p14="http://schemas.microsoft.com/office/powerpoint/2010/main" val="1254919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874850"/>
          </a:xfrm>
        </p:spPr>
        <p:txBody>
          <a:bodyPr/>
          <a:lstStyle/>
          <a:p>
            <a:pPr algn="just" rtl="1"/>
            <a:r>
              <a:rPr lang="fa-IR" dirty="0" smtClean="0">
                <a:cs typeface="B Mitra" pitchFamily="2" charset="-78"/>
              </a:rPr>
              <a:t>عملکرد اعتبارات مصوب و اختصاص یافته در جهت تقویت بخش تعاونی از محل واگذاری سهام شرکت های دولتی</a:t>
            </a:r>
            <a:endParaRPr lang="en-US"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5- افزايش سهم بخشهاي خصوصي و تعاوني در اقتصاد ملي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477691568"/>
              </p:ext>
            </p:extLst>
          </p:nvPr>
        </p:nvGraphicFramePr>
        <p:xfrm>
          <a:off x="323528" y="3068960"/>
          <a:ext cx="8568951" cy="2880320"/>
        </p:xfrm>
        <a:graphic>
          <a:graphicData uri="http://schemas.openxmlformats.org/drawingml/2006/table">
            <a:tbl>
              <a:tblPr rtl="1" firstRow="1" firstCol="1" bandRow="1">
                <a:tableStyleId>{5C22544A-7EE6-4342-B048-85BDC9FD1C3A}</a:tableStyleId>
              </a:tblPr>
              <a:tblGrid>
                <a:gridCol w="5295061"/>
                <a:gridCol w="984462"/>
                <a:gridCol w="699286"/>
                <a:gridCol w="828228"/>
                <a:gridCol w="761914"/>
              </a:tblGrid>
              <a:tr h="316486">
                <a:tc>
                  <a:txBody>
                    <a:bodyPr/>
                    <a:lstStyle/>
                    <a:p>
                      <a:pPr algn="ctr" rtl="1">
                        <a:lnSpc>
                          <a:spcPct val="115000"/>
                        </a:lnSpc>
                        <a:spcAft>
                          <a:spcPts val="0"/>
                        </a:spcAft>
                      </a:pPr>
                      <a:r>
                        <a:rPr lang="fa-IR" sz="1800" b="0" dirty="0">
                          <a:effectLst/>
                          <a:cs typeface="B Mitra" pitchFamily="2" charset="-78"/>
                        </a:rPr>
                        <a:t>عنوان</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1388</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1389</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1390</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1391</a:t>
                      </a:r>
                      <a:endParaRPr lang="en-US" sz="1800" b="0" dirty="0">
                        <a:effectLst/>
                        <a:latin typeface="Calibri"/>
                        <a:ea typeface="Calibri"/>
                        <a:cs typeface="B Mitra" pitchFamily="2" charset="-78"/>
                      </a:endParaRPr>
                    </a:p>
                  </a:txBody>
                  <a:tcPr marL="68580" marR="68580" marT="0" marB="0" anchor="ctr"/>
                </a:tc>
              </a:tr>
              <a:tr h="929866">
                <a:tc>
                  <a:txBody>
                    <a:bodyPr/>
                    <a:lstStyle/>
                    <a:p>
                      <a:pPr algn="ctr" rtl="1">
                        <a:lnSpc>
                          <a:spcPct val="115000"/>
                        </a:lnSpc>
                        <a:spcAft>
                          <a:spcPts val="0"/>
                        </a:spcAft>
                      </a:pPr>
                      <a:r>
                        <a:rPr lang="fa-IR" sz="2000" b="0" dirty="0">
                          <a:solidFill>
                            <a:schemeClr val="tx1"/>
                          </a:solidFill>
                          <a:effectLst/>
                          <a:cs typeface="B Mitra" pitchFamily="2" charset="-78"/>
                        </a:rPr>
                        <a:t>اختصاص سي درصد (۳۰%) از درآمدهاي حاصل از واگذاري به تعاوني هاي فراگير ملي به منظور فقرزدايي</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12,200</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(3)</a:t>
                      </a:r>
                      <a:endParaRPr lang="en-US" sz="2000" b="0" dirty="0">
                        <a:solidFill>
                          <a:schemeClr val="tx1"/>
                        </a:solidFill>
                        <a:effectLst/>
                        <a:latin typeface="Calibri"/>
                        <a:ea typeface="Calibri"/>
                        <a:cs typeface="B Mitra" pitchFamily="2" charset="-78"/>
                      </a:endParaRPr>
                    </a:p>
                  </a:txBody>
                  <a:tcPr marL="68580" marR="68580" marT="0" marB="0" anchor="ctr"/>
                </a:tc>
                <a:tc rowSpan="2">
                  <a:txBody>
                    <a:bodyPr/>
                    <a:lstStyle/>
                    <a:p>
                      <a:pPr algn="ctr" rtl="1">
                        <a:lnSpc>
                          <a:spcPct val="115000"/>
                        </a:lnSpc>
                        <a:spcAft>
                          <a:spcPts val="0"/>
                        </a:spcAft>
                      </a:pPr>
                      <a:r>
                        <a:rPr lang="fa-IR" sz="2000" b="0">
                          <a:solidFill>
                            <a:schemeClr val="tx1"/>
                          </a:solidFill>
                          <a:effectLst/>
                          <a:cs typeface="B Mitra" pitchFamily="2" charset="-78"/>
                        </a:rPr>
                        <a:t>13,027</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(3)</a:t>
                      </a:r>
                      <a:endParaRPr lang="en-US" sz="2000" b="0">
                        <a:solidFill>
                          <a:schemeClr val="tx1"/>
                        </a:solidFill>
                        <a:effectLst/>
                        <a:latin typeface="Calibri"/>
                        <a:ea typeface="Calibri"/>
                        <a:cs typeface="B Mitra" pitchFamily="2" charset="-78"/>
                      </a:endParaRPr>
                    </a:p>
                  </a:txBody>
                  <a:tcPr marL="68580" marR="68580" marT="0" marB="0" anchor="ctr"/>
                </a:tc>
                <a:tc rowSpan="2">
                  <a:txBody>
                    <a:bodyPr/>
                    <a:lstStyle/>
                    <a:p>
                      <a:pPr algn="ctr" rtl="1">
                        <a:lnSpc>
                          <a:spcPct val="115000"/>
                        </a:lnSpc>
                        <a:spcAft>
                          <a:spcPts val="0"/>
                        </a:spcAft>
                      </a:pPr>
                      <a:r>
                        <a:rPr lang="fa-IR" sz="2000" b="0">
                          <a:solidFill>
                            <a:schemeClr val="tx1"/>
                          </a:solidFill>
                          <a:effectLst/>
                          <a:cs typeface="B Mitra" pitchFamily="2" charset="-78"/>
                        </a:rPr>
                        <a:t>12,862</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(2)</a:t>
                      </a:r>
                      <a:endParaRPr lang="en-US" sz="2000" b="0">
                        <a:solidFill>
                          <a:schemeClr val="tx1"/>
                        </a:solidFill>
                        <a:effectLst/>
                        <a:latin typeface="Calibri"/>
                        <a:ea typeface="Calibri"/>
                        <a:cs typeface="B Mitra" pitchFamily="2" charset="-78"/>
                      </a:endParaRPr>
                    </a:p>
                  </a:txBody>
                  <a:tcPr marL="68580" marR="68580" marT="0" marB="0" anchor="ctr"/>
                </a:tc>
                <a:tc rowSpan="2">
                  <a:txBody>
                    <a:bodyPr/>
                    <a:lstStyle/>
                    <a:p>
                      <a:pPr algn="ctr" rtl="1">
                        <a:lnSpc>
                          <a:spcPct val="115000"/>
                        </a:lnSpc>
                        <a:spcAft>
                          <a:spcPts val="0"/>
                        </a:spcAft>
                      </a:pPr>
                      <a:r>
                        <a:rPr lang="fa-IR" sz="2000" b="0">
                          <a:solidFill>
                            <a:schemeClr val="tx1"/>
                          </a:solidFill>
                          <a:effectLst/>
                          <a:cs typeface="B Mitra" pitchFamily="2" charset="-78"/>
                        </a:rPr>
                        <a:t>3,921</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(0)</a:t>
                      </a:r>
                      <a:endParaRPr lang="en-US" sz="2000" b="0">
                        <a:solidFill>
                          <a:schemeClr val="tx1"/>
                        </a:solidFill>
                        <a:effectLst/>
                        <a:latin typeface="Calibri"/>
                        <a:ea typeface="Calibri"/>
                        <a:cs typeface="B Mitra" pitchFamily="2" charset="-78"/>
                      </a:endParaRPr>
                    </a:p>
                  </a:txBody>
                  <a:tcPr marL="68580" marR="68580" marT="0" marB="0" anchor="ctr"/>
                </a:tc>
              </a:tr>
              <a:tr h="1633968">
                <a:tc>
                  <a:txBody>
                    <a:bodyPr/>
                    <a:lstStyle/>
                    <a:p>
                      <a:pPr algn="ctr" rtl="1">
                        <a:lnSpc>
                          <a:spcPct val="115000"/>
                        </a:lnSpc>
                        <a:spcAft>
                          <a:spcPts val="0"/>
                        </a:spcAft>
                      </a:pPr>
                      <a:r>
                        <a:rPr lang="fa-IR" sz="2000" b="0" dirty="0">
                          <a:solidFill>
                            <a:schemeClr val="tx1"/>
                          </a:solidFill>
                          <a:effectLst/>
                          <a:cs typeface="B Mitra" pitchFamily="2" charset="-78"/>
                        </a:rPr>
                        <a:t>اعطاء تسهيلات (وجوه اداره شده) براي تقويت تعاوني‌ها و نوسازي و بهسازي بنگاههاي اقتصادي غيردولتي با اولويت بنگاههاي واگذار شده و نيز براي سرمايه گذاري بخش هاي غيردولتي در توسعه مناطق كمتر توسعه يافته و تقويت منابع بانك توسعه تعاون</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454</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(28)</a:t>
                      </a:r>
                      <a:endParaRPr lang="en-US" sz="2000" b="0" dirty="0">
                        <a:solidFill>
                          <a:schemeClr val="tx1"/>
                        </a:solidFill>
                        <a:effectLst/>
                        <a:latin typeface="Calibri"/>
                        <a:ea typeface="Calibri"/>
                        <a:cs typeface="B Mitra" pitchFamily="2" charset="-78"/>
                      </a:endParaRPr>
                    </a:p>
                  </a:txBody>
                  <a:tcPr marL="68580" marR="68580"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5" name="Rectangle 1"/>
          <p:cNvSpPr>
            <a:spLocks noChangeArrowheads="1"/>
          </p:cNvSpPr>
          <p:nvPr/>
        </p:nvSpPr>
        <p:spPr bwMode="auto">
          <a:xfrm>
            <a:off x="539552" y="2696236"/>
            <a:ext cx="74168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9: ميزان اعتبارات مصوب و درصد تخصيص يافته (داخل پرانتز) به موضوع بند 2 و 4 ماده 29 قانون       (ميليارد ريال)</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349734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8640960" cy="4968552"/>
          </a:xfrm>
        </p:spPr>
        <p:txBody>
          <a:bodyPr>
            <a:noAutofit/>
          </a:bodyPr>
          <a:lstStyle/>
          <a:p>
            <a:pPr algn="just" rtl="1"/>
            <a:r>
              <a:rPr lang="fa-IR" sz="2600" dirty="0" smtClean="0">
                <a:cs typeface="B Mitra" pitchFamily="2" charset="-78"/>
              </a:rPr>
              <a:t>درخصوص </a:t>
            </a:r>
            <a:r>
              <a:rPr lang="fa-IR" sz="2600" dirty="0">
                <a:cs typeface="B Mitra" pitchFamily="2" charset="-78"/>
              </a:rPr>
              <a:t>اينكه چند درصد از واگذاري‌ها به بخش خصوصي واقعي بوده است ابهام وجود دارد. </a:t>
            </a:r>
            <a:endParaRPr lang="en-US" sz="2600" dirty="0" smtClean="0">
              <a:cs typeface="B Mitra" pitchFamily="2" charset="-78"/>
            </a:endParaRPr>
          </a:p>
          <a:p>
            <a:pPr lvl="1" algn="just" rtl="1"/>
            <a:r>
              <a:rPr lang="fa-IR" sz="2400" dirty="0" smtClean="0">
                <a:cs typeface="B Mitra" pitchFamily="2" charset="-78"/>
              </a:rPr>
              <a:t>در حدود 34 </a:t>
            </a:r>
            <a:r>
              <a:rPr lang="fa-IR" sz="2400" dirty="0">
                <a:cs typeface="B Mitra" pitchFamily="2" charset="-78"/>
              </a:rPr>
              <a:t>درصد از سهام شركت‌‌هاي دولتي به بخش غير دولتي واگذار گرديده است. </a:t>
            </a:r>
            <a:r>
              <a:rPr lang="fa-IR" sz="2400" dirty="0" smtClean="0">
                <a:cs typeface="B Mitra" pitchFamily="2" charset="-78"/>
              </a:rPr>
              <a:t>این انتقال </a:t>
            </a:r>
            <a:r>
              <a:rPr lang="fa-IR" sz="2400" dirty="0">
                <a:cs typeface="B Mitra" pitchFamily="2" charset="-78"/>
              </a:rPr>
              <a:t>به بخش غیردولتی </a:t>
            </a:r>
            <a:r>
              <a:rPr lang="fa-IR" sz="2400" dirty="0" smtClean="0">
                <a:cs typeface="B Mitra" pitchFamily="2" charset="-78"/>
              </a:rPr>
              <a:t>را </a:t>
            </a:r>
            <a:r>
              <a:rPr lang="fa-IR" sz="2400" dirty="0">
                <a:cs typeface="B Mitra" pitchFamily="2" charset="-78"/>
              </a:rPr>
              <a:t>نمي‌توان بخش خصوصي واقعي قلمداد كرد چرا كه بخش عمده‌ای از آن </a:t>
            </a:r>
            <a:r>
              <a:rPr lang="fa-IR" sz="2400" dirty="0" smtClean="0">
                <a:cs typeface="B Mitra" pitchFamily="2" charset="-78"/>
              </a:rPr>
              <a:t>توسط </a:t>
            </a:r>
            <a:r>
              <a:rPr lang="fa-IR" sz="2400" dirty="0">
                <a:cs typeface="B Mitra" pitchFamily="2" charset="-78"/>
              </a:rPr>
              <a:t>نهادهاي عمومي غير دولتي، صندوق‌های بازنشستگی، شرکت‌های سرمایه‌گذاری وابسته به نهادهای نظامی و انتظامی و آستان‌های قدس و سایر نهادهای امور خیریه (موسوم به شبه دولتي) در </a:t>
            </a:r>
            <a:r>
              <a:rPr lang="fa-IR" sz="2400" dirty="0" smtClean="0">
                <a:cs typeface="B Mitra" pitchFamily="2" charset="-78"/>
              </a:rPr>
              <a:t>بورس </a:t>
            </a:r>
            <a:r>
              <a:rPr lang="fa-IR" sz="2400" dirty="0">
                <a:cs typeface="B Mitra" pitchFamily="2" charset="-78"/>
              </a:rPr>
              <a:t>خريداری شده است. </a:t>
            </a:r>
            <a:endParaRPr lang="fa-IR" sz="2400" dirty="0" smtClean="0">
              <a:cs typeface="B Mitra" pitchFamily="2" charset="-78"/>
            </a:endParaRPr>
          </a:p>
          <a:p>
            <a:pPr lvl="1" algn="just" rtl="1"/>
            <a:endParaRPr lang="fa-IR" sz="2400" dirty="0" smtClean="0">
              <a:cs typeface="B Mitra" pitchFamily="2" charset="-78"/>
            </a:endParaRPr>
          </a:p>
          <a:p>
            <a:pPr lvl="1" algn="just" rtl="1"/>
            <a:r>
              <a:rPr lang="fa-IR" sz="2000" dirty="0" smtClean="0">
                <a:cs typeface="B Mitra" pitchFamily="2" charset="-78"/>
              </a:rPr>
              <a:t>به </a:t>
            </a:r>
            <a:r>
              <a:rPr lang="fa-IR" sz="2000" dirty="0">
                <a:cs typeface="B Mitra" pitchFamily="2" charset="-78"/>
              </a:rPr>
              <a:t>دلیل آن که بخش عمده‌اي از واگذاري‌ها به صورت بلوكي بوده است </a:t>
            </a:r>
            <a:r>
              <a:rPr lang="fa-IR" sz="2000" dirty="0" smtClean="0">
                <a:cs typeface="B Mitra" pitchFamily="2" charset="-78"/>
              </a:rPr>
              <a:t>(95.7 درصد) </a:t>
            </a:r>
            <a:r>
              <a:rPr lang="fa-IR" sz="2000" dirty="0">
                <a:cs typeface="B Mitra" pitchFamily="2" charset="-78"/>
              </a:rPr>
              <a:t>و </a:t>
            </a:r>
            <a:r>
              <a:rPr lang="fa-IR" sz="2000" dirty="0" smtClean="0">
                <a:cs typeface="B Mitra" pitchFamily="2" charset="-78"/>
              </a:rPr>
              <a:t>همچنین توان </a:t>
            </a:r>
            <a:r>
              <a:rPr lang="fa-IR" sz="2000" dirty="0">
                <a:cs typeface="B Mitra" pitchFamily="2" charset="-78"/>
              </a:rPr>
              <a:t>مالی </a:t>
            </a:r>
            <a:r>
              <a:rPr lang="fa-IR" sz="2000" dirty="0" smtClean="0">
                <a:cs typeface="B Mitra" pitchFamily="2" charset="-78"/>
              </a:rPr>
              <a:t>بالاتر نهادهای عمومی در </a:t>
            </a:r>
            <a:r>
              <a:rPr lang="fa-IR" sz="2000" dirty="0">
                <a:cs typeface="B Mitra" pitchFamily="2" charset="-78"/>
              </a:rPr>
              <a:t>رقابت با بخش خصوصی در خریدهای </a:t>
            </a:r>
            <a:r>
              <a:rPr lang="fa-IR" sz="2000" dirty="0" smtClean="0">
                <a:cs typeface="B Mitra" pitchFamily="2" charset="-78"/>
              </a:rPr>
              <a:t>بلوکی </a:t>
            </a:r>
            <a:r>
              <a:rPr lang="fa-IR" sz="2000" dirty="0">
                <a:cs typeface="B Mitra" pitchFamily="2" charset="-78"/>
              </a:rPr>
              <a:t>سهام </a:t>
            </a:r>
            <a:r>
              <a:rPr lang="fa-IR" sz="2000" dirty="0" smtClean="0">
                <a:cs typeface="B Mitra" pitchFamily="2" charset="-78"/>
              </a:rPr>
              <a:t>شرکت‌ها، </a:t>
            </a:r>
            <a:r>
              <a:rPr lang="fa-IR" sz="2000" dirty="0">
                <a:cs typeface="B Mitra" pitchFamily="2" charset="-78"/>
              </a:rPr>
              <a:t>لذا عمده خرید سهام </a:t>
            </a:r>
            <a:r>
              <a:rPr lang="fa-IR" sz="2000" dirty="0" smtClean="0">
                <a:cs typeface="B Mitra" pitchFamily="2" charset="-78"/>
              </a:rPr>
              <a:t>شرکت </a:t>
            </a:r>
            <a:r>
              <a:rPr lang="fa-IR" sz="2000" dirty="0">
                <a:cs typeface="B Mitra" pitchFamily="2" charset="-78"/>
              </a:rPr>
              <a:t>ها </a:t>
            </a:r>
            <a:r>
              <a:rPr lang="fa-IR" sz="2000" dirty="0" smtClean="0">
                <a:cs typeface="B Mitra" pitchFamily="2" charset="-78"/>
              </a:rPr>
              <a:t>توسط </a:t>
            </a:r>
            <a:r>
              <a:rPr lang="fa-IR" sz="2000" dirty="0">
                <a:cs typeface="B Mitra" pitchFamily="2" charset="-78"/>
              </a:rPr>
              <a:t>این نهادها یا شرکت‌های وابسته به آن‌ها خریداری شده است. </a:t>
            </a:r>
            <a:r>
              <a:rPr lang="fa-IR" sz="2000" dirty="0" smtClean="0">
                <a:cs typeface="B Mitra" pitchFamily="2" charset="-78"/>
              </a:rPr>
              <a:t>بنابراین </a:t>
            </a:r>
            <a:r>
              <a:rPr lang="fa-IR" sz="2000" dirty="0">
                <a:cs typeface="B Mitra" pitchFamily="2" charset="-78"/>
              </a:rPr>
              <a:t>سهم بخش خصوصی بسيار کمتر از 34 درصد است.  </a:t>
            </a:r>
            <a:endParaRPr lang="en-US" sz="2000" dirty="0">
              <a:cs typeface="B Mitra" pitchFamily="2" charset="-78"/>
            </a:endParaRPr>
          </a:p>
          <a:p>
            <a:pPr lvl="1" algn="just" rtl="1"/>
            <a:endParaRPr lang="en-US" sz="1800" dirty="0">
              <a:cs typeface="B Mitra" pitchFamily="2" charset="-78"/>
            </a:endParaRPr>
          </a:p>
        </p:txBody>
      </p:sp>
      <p:sp>
        <p:nvSpPr>
          <p:cNvPr id="3" name="Title 2"/>
          <p:cNvSpPr>
            <a:spLocks noGrp="1"/>
          </p:cNvSpPr>
          <p:nvPr>
            <p:ph type="title"/>
          </p:nvPr>
        </p:nvSpPr>
        <p:spPr/>
        <p:txBody>
          <a:bodyPr/>
          <a:lstStyle/>
          <a:p>
            <a:pPr rtl="1"/>
            <a:r>
              <a:rPr lang="fa-IR" sz="2800" dirty="0">
                <a:cs typeface="B Titr" pitchFamily="2" charset="-78"/>
              </a:rPr>
              <a:t>5- افزايش سهم بخشهاي خصوصي و تعاوني در اقتصاد ملي</a:t>
            </a:r>
            <a:endParaRPr lang="en-US" sz="2800" dirty="0">
              <a:cs typeface="B Titr" pitchFamily="2" charset="-78"/>
            </a:endParaRPr>
          </a:p>
        </p:txBody>
      </p:sp>
    </p:spTree>
    <p:extLst>
      <p:ext uri="{BB962C8B-B14F-4D97-AF65-F5344CB8AC3E}">
        <p14:creationId xmlns:p14="http://schemas.microsoft.com/office/powerpoint/2010/main" val="27161271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2800" dirty="0">
                <a:cs typeface="B Titr" pitchFamily="2" charset="-78"/>
              </a:rPr>
              <a:t>5- افزايش سهم بخشهاي خصوصي و تعاوني در اقتصاد ملي</a:t>
            </a:r>
            <a:endParaRPr lang="en-US" sz="2800" dirty="0"/>
          </a:p>
        </p:txBody>
      </p:sp>
      <p:sp>
        <p:nvSpPr>
          <p:cNvPr id="4" name="Rectangle 2"/>
          <p:cNvSpPr>
            <a:spLocks noChangeArrowheads="1"/>
          </p:cNvSpPr>
          <p:nvPr/>
        </p:nvSpPr>
        <p:spPr bwMode="auto">
          <a:xfrm>
            <a:off x="2104738" y="1587569"/>
            <a:ext cx="513155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6: توزیع مالکیت سهام شرکت‌های دولتی بر اساس ارزش واگذاری سهام</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0" y="2571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2" name="Chart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916832"/>
            <a:ext cx="8773419" cy="4680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283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002440"/>
          </a:xfrm>
        </p:spPr>
        <p:txBody>
          <a:bodyPr>
            <a:normAutofit/>
          </a:bodyPr>
          <a:lstStyle/>
          <a:p>
            <a:r>
              <a:rPr lang="fa-IR" sz="2800" dirty="0">
                <a:cs typeface="B Titr" pitchFamily="2" charset="-78"/>
              </a:rPr>
              <a:t>5- افزايش سهم بخشهاي خصوصي و تعاوني در اقتصاد ملي</a:t>
            </a:r>
            <a:endParaRPr lang="en-US" sz="2800" dirty="0"/>
          </a:p>
        </p:txBody>
      </p:sp>
      <p:sp>
        <p:nvSpPr>
          <p:cNvPr id="4" name="Rectangle 2"/>
          <p:cNvSpPr>
            <a:spLocks noChangeArrowheads="1"/>
          </p:cNvSpPr>
          <p:nvPr/>
        </p:nvSpPr>
        <p:spPr bwMode="auto">
          <a:xfrm>
            <a:off x="2843808" y="3429000"/>
            <a:ext cx="33313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7: توزیع واگذاری سهام شرکت‌های دولتی از منظر دولت</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Chart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736777"/>
            <a:ext cx="8568952" cy="30765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35771" y="1480135"/>
            <a:ext cx="8400449" cy="2000548"/>
          </a:xfrm>
          <a:prstGeom prst="rect">
            <a:avLst/>
          </a:prstGeom>
        </p:spPr>
        <p:txBody>
          <a:bodyPr wrap="square">
            <a:spAutoFit/>
          </a:bodyPr>
          <a:lstStyle/>
          <a:p>
            <a:pPr marL="457200" indent="-457200" algn="just">
              <a:buFont typeface="Wingdings" pitchFamily="2" charset="2"/>
              <a:buChar char="ü"/>
            </a:pPr>
            <a:r>
              <a:rPr lang="fa-IR" sz="2600" dirty="0">
                <a:solidFill>
                  <a:schemeClr val="tx2"/>
                </a:solidFill>
                <a:cs typeface="B Mitra" pitchFamily="2" charset="-78"/>
              </a:rPr>
              <a:t>به علت بی‌انظباتی مالی دولت در سال های </a:t>
            </a:r>
            <a:r>
              <a:rPr lang="fa-IR" sz="2600" dirty="0" smtClean="0">
                <a:solidFill>
                  <a:schemeClr val="tx2"/>
                </a:solidFill>
                <a:cs typeface="B Mitra" pitchFamily="2" charset="-78"/>
              </a:rPr>
              <a:t>اخیر </a:t>
            </a:r>
            <a:r>
              <a:rPr lang="fa-IR" sz="2600" dirty="0">
                <a:solidFill>
                  <a:schemeClr val="tx2"/>
                </a:solidFill>
                <a:cs typeface="B Mitra" pitchFamily="2" charset="-78"/>
              </a:rPr>
              <a:t>در حدود </a:t>
            </a:r>
            <a:r>
              <a:rPr lang="fa-IR" sz="2600" dirty="0" smtClean="0">
                <a:solidFill>
                  <a:schemeClr val="tx2"/>
                </a:solidFill>
                <a:cs typeface="B Mitra" pitchFamily="2" charset="-78"/>
              </a:rPr>
              <a:t>47 </a:t>
            </a:r>
            <a:r>
              <a:rPr lang="fa-IR" sz="2600" dirty="0">
                <a:solidFill>
                  <a:schemeClr val="tx2"/>
                </a:solidFill>
                <a:cs typeface="B Mitra" pitchFamily="2" charset="-78"/>
              </a:rPr>
              <a:t>درصد از ارزش واگذاری سهام شرکت‌ها برای رد دیون دولت صرف شده </a:t>
            </a:r>
            <a:r>
              <a:rPr lang="fa-IR" sz="2600" dirty="0" smtClean="0">
                <a:solidFill>
                  <a:schemeClr val="tx2"/>
                </a:solidFill>
                <a:cs typeface="B Mitra" pitchFamily="2" charset="-78"/>
              </a:rPr>
              <a:t>است.</a:t>
            </a:r>
          </a:p>
          <a:p>
            <a:pPr marL="914400" lvl="1" indent="-457200" algn="just">
              <a:buFont typeface="Wingdings" pitchFamily="2" charset="2"/>
              <a:buChar char="Ø"/>
            </a:pPr>
            <a:r>
              <a:rPr lang="fa-IR" sz="2400" dirty="0">
                <a:solidFill>
                  <a:schemeClr val="tx2"/>
                </a:solidFill>
                <a:cs typeface="B Mitra" pitchFamily="2" charset="-78"/>
              </a:rPr>
              <a:t>مقايسه مجموع واگذاري سهام شركت‌ها ميان لايحه و قانون بودجه طی سال های 88 تا 92 نشان </a:t>
            </a:r>
            <a:r>
              <a:rPr lang="fa-IR" sz="2400" dirty="0" smtClean="0">
                <a:solidFill>
                  <a:schemeClr val="tx2"/>
                </a:solidFill>
                <a:cs typeface="B Mitra" pitchFamily="2" charset="-78"/>
              </a:rPr>
              <a:t>مي‌دهد همواره قانون‌گذار بيش از مجری در پي افزايش </a:t>
            </a:r>
            <a:r>
              <a:rPr lang="fa-IR" sz="2400" dirty="0">
                <a:solidFill>
                  <a:schemeClr val="tx2"/>
                </a:solidFill>
                <a:cs typeface="B Mitra" pitchFamily="2" charset="-78"/>
              </a:rPr>
              <a:t>فروش و واگذاري سهام </a:t>
            </a:r>
            <a:r>
              <a:rPr lang="fa-IR" sz="2400" dirty="0" smtClean="0">
                <a:solidFill>
                  <a:schemeClr val="tx2"/>
                </a:solidFill>
                <a:cs typeface="B Mitra" pitchFamily="2" charset="-78"/>
              </a:rPr>
              <a:t>بوده </a:t>
            </a:r>
            <a:r>
              <a:rPr lang="fa-IR" sz="2400" dirty="0">
                <a:solidFill>
                  <a:schemeClr val="tx2"/>
                </a:solidFill>
                <a:cs typeface="B Mitra" pitchFamily="2" charset="-78"/>
              </a:rPr>
              <a:t>است</a:t>
            </a:r>
            <a:r>
              <a:rPr lang="fa-IR" sz="2400" dirty="0" smtClean="0">
                <a:solidFill>
                  <a:schemeClr val="tx2"/>
                </a:solidFill>
                <a:cs typeface="B Mitra" pitchFamily="2" charset="-78"/>
              </a:rPr>
              <a:t>.</a:t>
            </a:r>
            <a:endParaRPr lang="fa-IR" sz="2400" dirty="0">
              <a:solidFill>
                <a:schemeClr val="tx2"/>
              </a:solidFill>
              <a:cs typeface="B Mitra" pitchFamily="2" charset="-78"/>
            </a:endParaRPr>
          </a:p>
        </p:txBody>
      </p:sp>
    </p:spTree>
    <p:extLst>
      <p:ext uri="{BB962C8B-B14F-4D97-AF65-F5344CB8AC3E}">
        <p14:creationId xmlns:p14="http://schemas.microsoft.com/office/powerpoint/2010/main" val="2604826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5"/>
            <a:ext cx="7408333" cy="1564430"/>
          </a:xfrm>
        </p:spPr>
        <p:txBody>
          <a:bodyPr>
            <a:normAutofit fontScale="92500" lnSpcReduction="10000"/>
          </a:bodyPr>
          <a:lstStyle/>
          <a:p>
            <a:pPr algn="just" rtl="1">
              <a:buFont typeface="Wingdings" pitchFamily="2" charset="2"/>
              <a:buChar char="ü"/>
            </a:pPr>
            <a:r>
              <a:rPr lang="fa-IR" sz="2800" dirty="0" smtClean="0">
                <a:cs typeface="B Mitra" pitchFamily="2" charset="-78"/>
              </a:rPr>
              <a:t>در بعد تامین مالی بخش خصوصی برای خرید شرکت های دولتی کار چندانی صورت </a:t>
            </a:r>
            <a:r>
              <a:rPr lang="fa-IR" sz="2800" dirty="0" smtClean="0">
                <a:cs typeface="B Mitra" pitchFamily="2" charset="-78"/>
              </a:rPr>
              <a:t>نگرفته است.</a:t>
            </a:r>
            <a:endParaRPr lang="fa-IR" sz="2800" dirty="0" smtClean="0">
              <a:cs typeface="B Mitra" pitchFamily="2" charset="-78"/>
            </a:endParaRPr>
          </a:p>
          <a:p>
            <a:pPr lvl="1" algn="just" rtl="1">
              <a:buFont typeface="Wingdings" pitchFamily="2" charset="2"/>
              <a:buChar char="Ø"/>
            </a:pPr>
            <a:r>
              <a:rPr lang="fa-IR" sz="2400" dirty="0" smtClean="0">
                <a:cs typeface="B Mitra" pitchFamily="2" charset="-78"/>
              </a:rPr>
              <a:t>از </a:t>
            </a:r>
            <a:r>
              <a:rPr lang="fa-IR" sz="2400" dirty="0">
                <a:cs typeface="B Mitra" pitchFamily="2" charset="-78"/>
              </a:rPr>
              <a:t>شاخص‌های اجرایی </a:t>
            </a:r>
            <a:r>
              <a:rPr lang="fa-IR" sz="2400" dirty="0" smtClean="0">
                <a:cs typeface="B Mitra" pitchFamily="2" charset="-78"/>
              </a:rPr>
              <a:t>برای </a:t>
            </a:r>
            <a:r>
              <a:rPr lang="fa-IR" sz="2400" dirty="0">
                <a:cs typeface="B Mitra" pitchFamily="2" charset="-78"/>
              </a:rPr>
              <a:t>تحقق اهداف سیاست‌های کلی اصل چهل و چهارم (44) قانون </a:t>
            </a:r>
            <a:r>
              <a:rPr lang="fa-IR" sz="2400" dirty="0" smtClean="0">
                <a:cs typeface="B Mitra" pitchFamily="2" charset="-78"/>
              </a:rPr>
              <a:t>اساسی، سهم </a:t>
            </a:r>
            <a:r>
              <a:rPr lang="fa-IR" sz="2400" dirty="0">
                <a:cs typeface="B Mitra" pitchFamily="2" charset="-78"/>
              </a:rPr>
              <a:t>منابع اختصاص يافته از حساب ذيره ارزي به بخش غيردولتي است</a:t>
            </a:r>
            <a:r>
              <a:rPr lang="fa-IR" sz="2400" dirty="0" smtClean="0">
                <a:cs typeface="B Mitra" pitchFamily="2" charset="-78"/>
              </a:rPr>
              <a:t>.</a:t>
            </a:r>
          </a:p>
          <a:p>
            <a:pPr algn="r" rtl="1"/>
            <a:endParaRPr lang="en-US" dirty="0"/>
          </a:p>
        </p:txBody>
      </p:sp>
      <p:sp>
        <p:nvSpPr>
          <p:cNvPr id="3" name="Title 2"/>
          <p:cNvSpPr>
            <a:spLocks noGrp="1"/>
          </p:cNvSpPr>
          <p:nvPr>
            <p:ph type="title"/>
          </p:nvPr>
        </p:nvSpPr>
        <p:spPr/>
        <p:txBody>
          <a:bodyPr>
            <a:normAutofit/>
          </a:bodyPr>
          <a:lstStyle/>
          <a:p>
            <a:pPr rtl="1"/>
            <a:r>
              <a:rPr lang="fa-IR" sz="2800" dirty="0">
                <a:cs typeface="B Titr" pitchFamily="2" charset="-78"/>
              </a:rPr>
              <a:t>5- افزايش سهم بخشهاي خصوصي و تعاوني در اقتصاد ملي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426219743"/>
              </p:ext>
            </p:extLst>
          </p:nvPr>
        </p:nvGraphicFramePr>
        <p:xfrm>
          <a:off x="323527" y="3704056"/>
          <a:ext cx="8640961" cy="1741168"/>
        </p:xfrm>
        <a:graphic>
          <a:graphicData uri="http://schemas.openxmlformats.org/drawingml/2006/table">
            <a:tbl>
              <a:tblPr rtl="1" firstRow="1" firstCol="1" bandRow="1">
                <a:tableStyleId>{5C22544A-7EE6-4342-B048-85BDC9FD1C3A}</a:tableStyleId>
              </a:tblPr>
              <a:tblGrid>
                <a:gridCol w="4925662"/>
                <a:gridCol w="634818"/>
                <a:gridCol w="662112"/>
                <a:gridCol w="689410"/>
                <a:gridCol w="570348"/>
                <a:gridCol w="580226"/>
                <a:gridCol w="578385"/>
              </a:tblGrid>
              <a:tr h="870584">
                <a:tc>
                  <a:txBody>
                    <a:bodyPr/>
                    <a:lstStyle/>
                    <a:p>
                      <a:pPr algn="ctr" rtl="1">
                        <a:lnSpc>
                          <a:spcPct val="115000"/>
                        </a:lnSpc>
                        <a:spcAft>
                          <a:spcPts val="0"/>
                        </a:spcAft>
                      </a:pPr>
                      <a:r>
                        <a:rPr lang="fa-IR" sz="2000" b="0" dirty="0">
                          <a:effectLst/>
                          <a:cs typeface="B Mitra" pitchFamily="2" charset="-78"/>
                        </a:rPr>
                        <a:t>شاخص</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1384</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1385</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1386</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1387</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1389</a:t>
                      </a:r>
                      <a:endParaRPr lang="en-US" sz="2000" b="0" dirty="0">
                        <a:effectLst/>
                        <a:latin typeface="Calibri"/>
                        <a:ea typeface="Calibri"/>
                        <a:cs typeface="B Mitra" pitchFamily="2" charset="-78"/>
                      </a:endParaRPr>
                    </a:p>
                  </a:txBody>
                  <a:tcPr marL="68580" marR="68580" marT="0" marB="0" anchor="ctr"/>
                </a:tc>
              </a:tr>
              <a:tr h="870584">
                <a:tc>
                  <a:txBody>
                    <a:bodyPr/>
                    <a:lstStyle/>
                    <a:p>
                      <a:pPr algn="ctr" rtl="1">
                        <a:lnSpc>
                          <a:spcPct val="115000"/>
                        </a:lnSpc>
                        <a:spcAft>
                          <a:spcPts val="0"/>
                        </a:spcAft>
                      </a:pPr>
                      <a:r>
                        <a:rPr lang="fa-IR" sz="2000" b="0" dirty="0">
                          <a:solidFill>
                            <a:schemeClr val="tx1"/>
                          </a:solidFill>
                          <a:effectLst/>
                          <a:cs typeface="B Mitra" pitchFamily="2" charset="-78"/>
                        </a:rPr>
                        <a:t>نسبت منابع اختصاص يافته از حساب ذخيره ارزي به بخش غيردولتي</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23</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3</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24</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2483768" y="3409255"/>
            <a:ext cx="447911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10: نسبت منابع اختصاص يافته از حساب ذخيره ارزي به بخش غيردولتي (درصد)</a:t>
            </a:r>
            <a:endParaRPr kumimoji="0" lang="en-US" sz="11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34852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408333" cy="4176464"/>
          </a:xfrm>
        </p:spPr>
        <p:txBody>
          <a:bodyPr>
            <a:normAutofit/>
          </a:bodyPr>
          <a:lstStyle/>
          <a:p>
            <a:pPr algn="just" rtl="1"/>
            <a:r>
              <a:rPr lang="fa-IR" sz="2600" dirty="0">
                <a:cs typeface="B Mitra" pitchFamily="2" charset="-78"/>
              </a:rPr>
              <a:t>بررسی میزان بودجه شرکت‌های دولتی طی چندین سال اخیر نشان می‌دهد همواره سهم بودجه شرکت‌های دولتی در حدود 70 درصد از بودجه کل کشور بوده است</a:t>
            </a:r>
            <a:r>
              <a:rPr lang="fa-IR" sz="2600" dirty="0" smtClean="0">
                <a:cs typeface="B Mitra" pitchFamily="2" charset="-78"/>
              </a:rPr>
              <a:t>.</a:t>
            </a:r>
          </a:p>
          <a:p>
            <a:pPr algn="just" rtl="1"/>
            <a:endParaRPr lang="fa-IR" sz="2600" dirty="0" smtClean="0">
              <a:cs typeface="B Mitra" pitchFamily="2" charset="-78"/>
            </a:endParaRPr>
          </a:p>
          <a:p>
            <a:pPr algn="just" rtl="1"/>
            <a:r>
              <a:rPr lang="fa-IR" sz="2600" dirty="0" smtClean="0">
                <a:cs typeface="B Mitra" pitchFamily="2" charset="-78"/>
              </a:rPr>
              <a:t>شاخص «نسبت </a:t>
            </a:r>
            <a:r>
              <a:rPr lang="fa-IR" sz="2600" dirty="0">
                <a:cs typeface="B Mitra" pitchFamily="2" charset="-78"/>
              </a:rPr>
              <a:t>بودجه مصوب شركت‌‌هاي دولتي به توليد </a:t>
            </a:r>
            <a:r>
              <a:rPr lang="fa-IR" sz="2600" dirty="0" smtClean="0">
                <a:cs typeface="B Mitra" pitchFamily="2" charset="-78"/>
              </a:rPr>
              <a:t>ناخالص» طي </a:t>
            </a:r>
            <a:r>
              <a:rPr lang="fa-IR" sz="2600" dirty="0">
                <a:cs typeface="B Mitra" pitchFamily="2" charset="-78"/>
              </a:rPr>
              <a:t>سال‌‌هاي 1385 الي 1391 </a:t>
            </a:r>
            <a:r>
              <a:rPr lang="fa-IR" sz="2600" dirty="0" smtClean="0">
                <a:cs typeface="B Mitra" pitchFamily="2" charset="-78"/>
              </a:rPr>
              <a:t>با </a:t>
            </a:r>
            <a:r>
              <a:rPr lang="fa-IR" sz="2600" dirty="0">
                <a:cs typeface="B Mitra" pitchFamily="2" charset="-78"/>
              </a:rPr>
              <a:t>يك روند افزايشی از 60.7 درصد در سال 1385 به 62.3 درصد در سال 1391 رسيده است كه نشان از افزايش بار مالي دولت دارد. </a:t>
            </a:r>
            <a:endParaRPr lang="en-US" sz="2600" dirty="0">
              <a:cs typeface="B Mitra" pitchFamily="2" charset="-78"/>
            </a:endParaRPr>
          </a:p>
          <a:p>
            <a:pPr algn="just" rtl="1"/>
            <a:endParaRPr lang="en-US" sz="2600"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6- كاستن از بار مالي و مديريتي دولت در تصدي فعاليتهاي اقتصادي</a:t>
            </a:r>
            <a:endParaRPr lang="en-US" sz="2800" dirty="0">
              <a:cs typeface="B Titr" pitchFamily="2" charset="-78"/>
            </a:endParaRPr>
          </a:p>
        </p:txBody>
      </p:sp>
    </p:spTree>
    <p:extLst>
      <p:ext uri="{BB962C8B-B14F-4D97-AF65-F5344CB8AC3E}">
        <p14:creationId xmlns:p14="http://schemas.microsoft.com/office/powerpoint/2010/main" val="1676270855"/>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628801"/>
            <a:ext cx="7408333" cy="1296143"/>
          </a:xfrm>
        </p:spPr>
        <p:txBody>
          <a:bodyPr>
            <a:normAutofit/>
          </a:bodyPr>
          <a:lstStyle/>
          <a:p>
            <a:pPr algn="just" rtl="1"/>
            <a:r>
              <a:rPr lang="fa-IR" dirty="0">
                <a:cs typeface="B Mitra" pitchFamily="2" charset="-78"/>
              </a:rPr>
              <a:t>در جهت انطباق سرمایه‌گذاری شرکت‌های دولتی بر اساس قانون اجرای سیاست‌های کلی اصل 44 قانون </a:t>
            </a:r>
            <a:r>
              <a:rPr lang="fa-IR" dirty="0" smtClean="0">
                <a:cs typeface="B Mitra" pitchFamily="2" charset="-78"/>
              </a:rPr>
              <a:t>اساسی، بند «ض</a:t>
            </a:r>
            <a:r>
              <a:rPr lang="fa-IR" dirty="0">
                <a:cs typeface="B Mitra" pitchFamily="2" charset="-78"/>
              </a:rPr>
              <a:t>» ماده (224) قانون برنامه پنجم </a:t>
            </a:r>
            <a:r>
              <a:rPr lang="fa-IR" dirty="0" smtClean="0">
                <a:cs typeface="B Mitra" pitchFamily="2" charset="-78"/>
              </a:rPr>
              <a:t>توسعه مقرر </a:t>
            </a:r>
            <a:r>
              <a:rPr lang="fa-IR" dirty="0" smtClean="0">
                <a:cs typeface="B Mitra" pitchFamily="2" charset="-78"/>
              </a:rPr>
              <a:t>شد، </a:t>
            </a:r>
            <a:r>
              <a:rPr lang="fa-IR" dirty="0" smtClean="0">
                <a:cs typeface="B Mitra" pitchFamily="2" charset="-78"/>
              </a:rPr>
              <a:t>اما این </a:t>
            </a:r>
            <a:r>
              <a:rPr lang="fa-IR" dirty="0">
                <a:cs typeface="B Mitra" pitchFamily="2" charset="-78"/>
              </a:rPr>
              <a:t>حکم </a:t>
            </a:r>
            <a:r>
              <a:rPr lang="fa-IR" dirty="0" smtClean="0">
                <a:cs typeface="B Mitra" pitchFamily="2" charset="-78"/>
              </a:rPr>
              <a:t>عملكردی نداشته است.</a:t>
            </a:r>
            <a:endParaRPr lang="en-US"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6- كاستن از بار مالي و مديريتي دولت در تصدي فعاليتهاي اقتصادي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944737839"/>
              </p:ext>
            </p:extLst>
          </p:nvPr>
        </p:nvGraphicFramePr>
        <p:xfrm>
          <a:off x="323527" y="3323064"/>
          <a:ext cx="8526082" cy="1402080"/>
        </p:xfrm>
        <a:graphic>
          <a:graphicData uri="http://schemas.openxmlformats.org/drawingml/2006/table">
            <a:tbl>
              <a:tblPr rtl="1" firstRow="1" firstCol="1" bandRow="1">
                <a:tableStyleId>{5C22544A-7EE6-4342-B048-85BDC9FD1C3A}</a:tableStyleId>
              </a:tblPr>
              <a:tblGrid>
                <a:gridCol w="2511975"/>
                <a:gridCol w="6014107"/>
              </a:tblGrid>
              <a:tr h="0">
                <a:tc>
                  <a:txBody>
                    <a:bodyPr/>
                    <a:lstStyle/>
                    <a:p>
                      <a:pPr algn="ctr" rtl="1">
                        <a:lnSpc>
                          <a:spcPct val="115000"/>
                        </a:lnSpc>
                        <a:spcAft>
                          <a:spcPts val="0"/>
                        </a:spcAft>
                      </a:pPr>
                      <a:r>
                        <a:rPr lang="fa-IR" sz="2000" b="0" dirty="0">
                          <a:effectLst/>
                          <a:cs typeface="B Mitra" pitchFamily="2" charset="-78"/>
                        </a:rPr>
                        <a:t>فعالیتهای اقتصادی</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نحوه فعالیت</a:t>
                      </a:r>
                      <a:endParaRPr lang="en-US" sz="2000" b="0" dirty="0">
                        <a:effectLst/>
                        <a:latin typeface="Calibri"/>
                        <a:ea typeface="Calibri"/>
                        <a:cs typeface="B Mitra" pitchFamily="2" charset="-78"/>
                      </a:endParaRPr>
                    </a:p>
                  </a:txBody>
                  <a:tcPr marL="68580" marR="68580" marT="0" marB="0" anchor="ctr"/>
                </a:tc>
              </a:tr>
              <a:tr h="0">
                <a:tc>
                  <a:txBody>
                    <a:bodyPr/>
                    <a:lstStyle/>
                    <a:p>
                      <a:pPr algn="ctr" rtl="1">
                        <a:lnSpc>
                          <a:spcPct val="115000"/>
                        </a:lnSpc>
                        <a:spcAft>
                          <a:spcPts val="0"/>
                        </a:spcAft>
                      </a:pPr>
                      <a:r>
                        <a:rPr lang="fa-IR" sz="2000" b="0" dirty="0">
                          <a:effectLst/>
                          <a:cs typeface="B Mitra" pitchFamily="2" charset="-78"/>
                        </a:rPr>
                        <a:t>گروه (یک) ماده (2)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دولت هنوز بنگاه‌هاي اقتصادي در گروه 1 را به طور كامل بفروش نرسانده است</a:t>
                      </a:r>
                      <a:r>
                        <a:rPr lang="fa-IR" sz="2000" b="0" dirty="0" smtClean="0">
                          <a:effectLst/>
                          <a:cs typeface="B Mitra" pitchFamily="2" charset="-78"/>
                        </a:rPr>
                        <a:t>.  </a:t>
                      </a:r>
                      <a:endParaRPr lang="en-US" sz="2000" b="0" dirty="0">
                        <a:effectLst/>
                        <a:latin typeface="Calibri"/>
                        <a:ea typeface="Calibri"/>
                        <a:cs typeface="B Mitra" pitchFamily="2" charset="-78"/>
                      </a:endParaRPr>
                    </a:p>
                  </a:txBody>
                  <a:tcPr marL="68580" marR="68580" marT="0" marB="0" anchor="ctr"/>
                </a:tc>
              </a:tr>
              <a:tr h="0">
                <a:tc>
                  <a:txBody>
                    <a:bodyPr/>
                    <a:lstStyle/>
                    <a:p>
                      <a:pPr algn="ctr" rtl="1">
                        <a:lnSpc>
                          <a:spcPct val="115000"/>
                        </a:lnSpc>
                        <a:spcAft>
                          <a:spcPts val="0"/>
                        </a:spcAft>
                      </a:pPr>
                      <a:r>
                        <a:rPr lang="fa-IR" sz="2000" b="0" dirty="0">
                          <a:effectLst/>
                          <a:cs typeface="B Mitra" pitchFamily="2" charset="-78"/>
                        </a:rPr>
                        <a:t>گروه (دو) ماده (2)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مشخص نيست</a:t>
                      </a:r>
                      <a:r>
                        <a:rPr lang="fa-IR" sz="2000" b="0" dirty="0" smtClean="0">
                          <a:effectLst/>
                          <a:cs typeface="B Mitra" pitchFamily="2" charset="-78"/>
                        </a:rPr>
                        <a:t>.</a:t>
                      </a:r>
                      <a:endParaRPr lang="en-US" sz="2000" b="0" dirty="0">
                        <a:effectLst/>
                        <a:latin typeface="Calibri"/>
                        <a:ea typeface="Calibri"/>
                        <a:cs typeface="B Mitra" pitchFamily="2" charset="-78"/>
                      </a:endParaRPr>
                    </a:p>
                  </a:txBody>
                  <a:tcPr marL="68580" marR="68580" marT="0" marB="0" anchor="ctr"/>
                </a:tc>
              </a:tr>
              <a:tr h="0">
                <a:tc>
                  <a:txBody>
                    <a:bodyPr/>
                    <a:lstStyle/>
                    <a:p>
                      <a:pPr algn="ctr" rtl="1">
                        <a:lnSpc>
                          <a:spcPct val="115000"/>
                        </a:lnSpc>
                        <a:spcAft>
                          <a:spcPts val="0"/>
                        </a:spcAft>
                      </a:pPr>
                      <a:r>
                        <a:rPr lang="fa-IR" sz="2000" b="0" dirty="0">
                          <a:effectLst/>
                          <a:cs typeface="B Mitra" pitchFamily="2" charset="-78"/>
                        </a:rPr>
                        <a:t>گروه (سه) ماده (2)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کاملاً در اختیار دولت است.</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1547664" y="2977207"/>
            <a:ext cx="61138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11: وضعیت عملکرد </a:t>
            </a:r>
            <a:r>
              <a:rPr lang="fa-IR" sz="1400" dirty="0" smtClean="0">
                <a:latin typeface="Arial" pitchFamily="34" charset="0"/>
                <a:ea typeface="Calibri" pitchFamily="34" charset="0"/>
                <a:cs typeface="B Mitra" pitchFamily="2" charset="-78"/>
              </a:rPr>
              <a:t>سرمايه‌گذاري</a:t>
            </a: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 دولت در فعالیتهای اقتصادی</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23528" y="5099700"/>
            <a:ext cx="8568952" cy="1569660"/>
          </a:xfrm>
          <a:prstGeom prst="rect">
            <a:avLst/>
          </a:prstGeom>
        </p:spPr>
        <p:txBody>
          <a:bodyPr wrap="square">
            <a:spAutoFit/>
          </a:bodyPr>
          <a:lstStyle/>
          <a:p>
            <a:pPr marL="800100" lvl="1" indent="-342900" algn="just">
              <a:buFont typeface="Wingdings" pitchFamily="2" charset="2"/>
              <a:buChar char="Ø"/>
            </a:pPr>
            <a:r>
              <a:rPr lang="fa-IR" sz="2400" dirty="0" smtClean="0">
                <a:solidFill>
                  <a:schemeClr val="tx2"/>
                </a:solidFill>
                <a:cs typeface="B Mitra" pitchFamily="2" charset="-78"/>
              </a:rPr>
              <a:t>در </a:t>
            </a:r>
            <a:r>
              <a:rPr lang="fa-IR" sz="2400" dirty="0" smtClean="0">
                <a:solidFill>
                  <a:schemeClr val="tx2"/>
                </a:solidFill>
                <a:cs typeface="B Mitra" pitchFamily="2" charset="-78"/>
              </a:rPr>
              <a:t>قانون، </a:t>
            </a:r>
            <a:r>
              <a:rPr lang="fa-IR" sz="2400" dirty="0" smtClean="0">
                <a:solidFill>
                  <a:schemeClr val="tx2"/>
                </a:solidFill>
                <a:cs typeface="B Mitra" pitchFamily="2" charset="-78"/>
              </a:rPr>
              <a:t>دولت </a:t>
            </a:r>
            <a:r>
              <a:rPr lang="fa-IR" sz="2400" dirty="0">
                <a:solidFill>
                  <a:schemeClr val="tx2"/>
                </a:solidFill>
                <a:cs typeface="B Mitra" pitchFamily="2" charset="-78"/>
              </a:rPr>
              <a:t>مکلف </a:t>
            </a:r>
            <a:r>
              <a:rPr lang="fa-IR" sz="2400" dirty="0" smtClean="0">
                <a:solidFill>
                  <a:schemeClr val="tx2"/>
                </a:solidFill>
                <a:cs typeface="B Mitra" pitchFamily="2" charset="-78"/>
              </a:rPr>
              <a:t>شده است </a:t>
            </a:r>
            <a:r>
              <a:rPr lang="fa-IR" sz="2400" dirty="0">
                <a:solidFill>
                  <a:schemeClr val="tx2"/>
                </a:solidFill>
                <a:cs typeface="B Mitra" pitchFamily="2" charset="-78"/>
              </a:rPr>
              <a:t>هر ساله فهرست و مشخصات طرح‌ها و سرمایه‌گذاری‌هایی را که سازمان‌های توسعه‌ای انجام می‌دهند </a:t>
            </a:r>
            <a:r>
              <a:rPr lang="fa-IR" sz="2400" dirty="0" smtClean="0">
                <a:solidFill>
                  <a:schemeClr val="tx2"/>
                </a:solidFill>
                <a:cs typeface="B Mitra" pitchFamily="2" charset="-78"/>
              </a:rPr>
              <a:t>را به </a:t>
            </a:r>
            <a:r>
              <a:rPr lang="fa-IR" sz="2400" dirty="0">
                <a:solidFill>
                  <a:schemeClr val="tx2"/>
                </a:solidFill>
                <a:cs typeface="B Mitra" pitchFamily="2" charset="-78"/>
              </a:rPr>
              <a:t>صورت جداگانه و پیوست لوایح بودجه سنواتی به مجلس شورای اسلامی ارائه کند اما از زمان </a:t>
            </a:r>
            <a:r>
              <a:rPr lang="fa-IR" sz="2400" dirty="0" smtClean="0">
                <a:solidFill>
                  <a:schemeClr val="tx2"/>
                </a:solidFill>
                <a:cs typeface="B Mitra" pitchFamily="2" charset="-78"/>
              </a:rPr>
              <a:t>تصویب، این </a:t>
            </a:r>
            <a:r>
              <a:rPr lang="fa-IR" sz="2400" dirty="0">
                <a:solidFill>
                  <a:schemeClr val="tx2"/>
                </a:solidFill>
                <a:cs typeface="B Mitra" pitchFamily="2" charset="-78"/>
              </a:rPr>
              <a:t>بخش از قانون عمل نمی‌شود و نمی‌توان قضاوت صحیحی </a:t>
            </a:r>
            <a:r>
              <a:rPr lang="fa-IR" sz="2400" dirty="0" smtClean="0">
                <a:solidFill>
                  <a:schemeClr val="tx2"/>
                </a:solidFill>
                <a:cs typeface="B Mitra" pitchFamily="2" charset="-78"/>
              </a:rPr>
              <a:t>از حوزه </a:t>
            </a:r>
            <a:r>
              <a:rPr lang="fa-IR" sz="2400" dirty="0">
                <a:solidFill>
                  <a:schemeClr val="tx2"/>
                </a:solidFill>
                <a:cs typeface="B Mitra" pitchFamily="2" charset="-78"/>
              </a:rPr>
              <a:t>سرمایه‌گذاری سازمان‌های توسعه‌ای داشت. </a:t>
            </a:r>
            <a:endParaRPr lang="en-US" sz="2400" dirty="0">
              <a:solidFill>
                <a:schemeClr val="tx2"/>
              </a:solidFill>
              <a:cs typeface="B Mitra" pitchFamily="2" charset="-78"/>
            </a:endParaRPr>
          </a:p>
        </p:txBody>
      </p:sp>
    </p:spTree>
    <p:extLst>
      <p:ext uri="{BB962C8B-B14F-4D97-AF65-F5344CB8AC3E}">
        <p14:creationId xmlns:p14="http://schemas.microsoft.com/office/powerpoint/2010/main" val="2310716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algn="just" rtl="1"/>
            <a:endParaRPr lang="fa-IR" sz="2700" dirty="0" smtClean="0">
              <a:cs typeface="B Mitra" pitchFamily="2" charset="-78"/>
            </a:endParaRPr>
          </a:p>
          <a:p>
            <a:pPr algn="just" rtl="1"/>
            <a:r>
              <a:rPr lang="fa-IR" sz="2700" dirty="0" smtClean="0">
                <a:cs typeface="B Mitra" pitchFamily="2" charset="-78"/>
              </a:rPr>
              <a:t>بررسي </a:t>
            </a:r>
            <a:r>
              <a:rPr lang="fa-IR" sz="2700" dirty="0">
                <a:cs typeface="B Mitra" pitchFamily="2" charset="-78"/>
              </a:rPr>
              <a:t>شاخص‌ها و وضعيت متغيرهاي كلان اقتصادي كشور نشان مي‌دهد كه تحقق اهداف سياست‌هاي كلي اصل چهل و چهارم (44) قانون اساسي نه تنها مطلوب نبوده بلكه بعضاً در برخي حوزه‌ها معكوس بوده است. </a:t>
            </a:r>
            <a:endParaRPr lang="en-US" sz="2700" dirty="0" smtClean="0">
              <a:cs typeface="B Mitra" pitchFamily="2" charset="-78"/>
            </a:endParaRPr>
          </a:p>
          <a:p>
            <a:pPr algn="just"/>
            <a:endParaRPr lang="en-US" sz="2700" dirty="0">
              <a:cs typeface="B Mitra" pitchFamily="2" charset="-78"/>
            </a:endParaRPr>
          </a:p>
          <a:p>
            <a:pPr algn="just" rtl="1"/>
            <a:r>
              <a:rPr lang="fa-IR" sz="2700" dirty="0" smtClean="0">
                <a:cs typeface="B Mitra" pitchFamily="2" charset="-78"/>
              </a:rPr>
              <a:t>هر </a:t>
            </a:r>
            <a:r>
              <a:rPr lang="fa-IR" sz="2700" dirty="0">
                <a:cs typeface="B Mitra" pitchFamily="2" charset="-78"/>
              </a:rPr>
              <a:t>يك از اهداف مذكور بر اساس </a:t>
            </a:r>
            <a:r>
              <a:rPr lang="fa-IR" sz="2700" dirty="0" smtClean="0">
                <a:cs typeface="B Mitra" pitchFamily="2" charset="-78"/>
              </a:rPr>
              <a:t>گزارشات </a:t>
            </a:r>
            <a:r>
              <a:rPr lang="fa-IR" sz="2700" dirty="0">
                <a:cs typeface="B Mitra" pitchFamily="2" charset="-78"/>
              </a:rPr>
              <a:t>مختلف درباره عملكرد قانون اجراي سياست‌هاي كلي اصل 44 قانون اساسي مورد بررسي و تحليل قرار مي‌گیرد. </a:t>
            </a:r>
            <a:endParaRPr lang="fa-IR" sz="2700" dirty="0" smtClean="0">
              <a:cs typeface="B Mitra" pitchFamily="2" charset="-78"/>
            </a:endParaRPr>
          </a:p>
          <a:p>
            <a:pPr marL="0" indent="0" algn="just" rtl="1">
              <a:buNone/>
            </a:pPr>
            <a:endParaRPr lang="en-US" sz="2700" dirty="0" smtClean="0">
              <a:cs typeface="B Mitra" pitchFamily="2" charset="-78"/>
            </a:endParaRPr>
          </a:p>
          <a:p>
            <a:pPr algn="just" rtl="1"/>
            <a:r>
              <a:rPr lang="fa-IR" sz="2700" dirty="0" smtClean="0">
                <a:cs typeface="B Mitra" pitchFamily="2" charset="-78"/>
              </a:rPr>
              <a:t>هدف </a:t>
            </a:r>
            <a:r>
              <a:rPr lang="fa-IR" sz="2700" dirty="0">
                <a:cs typeface="B Mitra" pitchFamily="2" charset="-78"/>
              </a:rPr>
              <a:t>اصلي گزارش شفاف كردن عدم تحقق اهداف سياست‌هاي كلي اصل 44 قانون اساسي است. </a:t>
            </a:r>
            <a:endParaRPr lang="en-US" sz="2700" dirty="0" smtClean="0">
              <a:cs typeface="B Mitra" pitchFamily="2" charset="-78"/>
            </a:endParaRPr>
          </a:p>
          <a:p>
            <a:pPr algn="just" rtl="1"/>
            <a:endParaRPr lang="en-US" sz="2700" dirty="0">
              <a:cs typeface="B Mitra" pitchFamily="2" charset="-78"/>
            </a:endParaRPr>
          </a:p>
          <a:p>
            <a:endParaRPr lang="fa-IR" dirty="0"/>
          </a:p>
        </p:txBody>
      </p:sp>
      <p:sp>
        <p:nvSpPr>
          <p:cNvPr id="2" name="Title 1"/>
          <p:cNvSpPr>
            <a:spLocks noGrp="1"/>
          </p:cNvSpPr>
          <p:nvPr>
            <p:ph type="title"/>
          </p:nvPr>
        </p:nvSpPr>
        <p:spPr>
          <a:xfrm>
            <a:off x="457200" y="274638"/>
            <a:ext cx="7972452" cy="994122"/>
          </a:xfrm>
        </p:spPr>
        <p:txBody>
          <a:bodyPr>
            <a:normAutofit/>
          </a:bodyPr>
          <a:lstStyle/>
          <a:p>
            <a:r>
              <a:rPr lang="fa-IR" sz="2800" dirty="0" smtClean="0">
                <a:latin typeface="IranNastaliq" pitchFamily="18" charset="0"/>
                <a:cs typeface="B Titr" pitchFamily="2" charset="-78"/>
              </a:rPr>
              <a:t/>
            </a:r>
            <a:br>
              <a:rPr lang="fa-IR" sz="2800" dirty="0" smtClean="0">
                <a:latin typeface="IranNastaliq" pitchFamily="18" charset="0"/>
                <a:cs typeface="B Titr" pitchFamily="2" charset="-78"/>
              </a:rPr>
            </a:br>
            <a:r>
              <a:rPr lang="fa-IR" sz="2800" dirty="0" smtClean="0">
                <a:latin typeface="IranNastaliq" pitchFamily="18" charset="0"/>
                <a:cs typeface="B Titr" pitchFamily="2" charset="-78"/>
              </a:rPr>
              <a:t>مقدمه</a:t>
            </a:r>
            <a:endParaRPr lang="fa-IR" sz="2800" dirty="0">
              <a:cs typeface="B Titr" pitchFamily="2" charset="-78"/>
            </a:endParaRPr>
          </a:p>
        </p:txBody>
      </p:sp>
    </p:spTree>
  </p:cSld>
  <p:clrMapOvr>
    <a:masterClrMapping/>
  </p:clrMapOvr>
  <p:transition spd="slow">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1853044"/>
          </a:xfrm>
        </p:spPr>
        <p:txBody>
          <a:bodyPr>
            <a:normAutofit fontScale="92500" lnSpcReduction="20000"/>
          </a:bodyPr>
          <a:lstStyle/>
          <a:p>
            <a:pPr algn="just" rtl="1"/>
            <a:r>
              <a:rPr lang="fa-IR" sz="2800" dirty="0">
                <a:cs typeface="B Mitra" pitchFamily="2" charset="-78"/>
              </a:rPr>
              <a:t>واگذاري طرح‌هاي نيمه تمام دولت و شركت‌هاي دولتي </a:t>
            </a:r>
            <a:endParaRPr lang="fa-IR" sz="2800" dirty="0" smtClean="0">
              <a:cs typeface="B Mitra" pitchFamily="2" charset="-78"/>
            </a:endParaRPr>
          </a:p>
          <a:p>
            <a:pPr algn="just" rtl="1"/>
            <a:endParaRPr lang="fa-IR" sz="2600" dirty="0">
              <a:cs typeface="B Mitra" pitchFamily="2" charset="-78"/>
            </a:endParaRPr>
          </a:p>
          <a:p>
            <a:pPr lvl="1" algn="just" rtl="1">
              <a:buFont typeface="Wingdings" pitchFamily="2" charset="2"/>
              <a:buChar char="Ø"/>
            </a:pPr>
            <a:r>
              <a:rPr lang="fa-IR" sz="2600" dirty="0" smtClean="0">
                <a:cs typeface="B Mitra" pitchFamily="2" charset="-78"/>
              </a:rPr>
              <a:t>در </a:t>
            </a:r>
            <a:r>
              <a:rPr lang="fa-IR" sz="2600" dirty="0">
                <a:cs typeface="B Mitra" pitchFamily="2" charset="-78"/>
              </a:rPr>
              <a:t>بند «5» ماده (18) و بند «ح» ماده (19) قانون اجراي سياست‌هاي كلي اصل 44 قانون اساسي، موضوع </a:t>
            </a:r>
            <a:r>
              <a:rPr lang="fa-IR" sz="2600" u="sng" dirty="0">
                <a:cs typeface="B Mitra" pitchFamily="2" charset="-78"/>
              </a:rPr>
              <a:t>واگذاري طرح‌هاي نيمه تمام دولت و شركت‌هاي دولتي</a:t>
            </a:r>
            <a:r>
              <a:rPr lang="fa-IR" sz="2600" dirty="0">
                <a:cs typeface="B Mitra" pitchFamily="2" charset="-78"/>
              </a:rPr>
              <a:t> مقرر </a:t>
            </a:r>
            <a:r>
              <a:rPr lang="fa-IR" sz="2600" dirty="0" smtClean="0">
                <a:cs typeface="B Mitra" pitchFamily="2" charset="-78"/>
              </a:rPr>
              <a:t>گرديده است </a:t>
            </a:r>
            <a:r>
              <a:rPr lang="fa-IR" sz="2600" dirty="0">
                <a:cs typeface="B Mitra" pitchFamily="2" charset="-78"/>
              </a:rPr>
              <a:t>كه </a:t>
            </a:r>
            <a:r>
              <a:rPr lang="fa-IR" sz="2600" dirty="0" smtClean="0">
                <a:cs typeface="B Mitra" pitchFamily="2" charset="-78"/>
              </a:rPr>
              <a:t>عملكردی در </a:t>
            </a:r>
            <a:r>
              <a:rPr lang="fa-IR" sz="2600" dirty="0">
                <a:cs typeface="B Mitra" pitchFamily="2" charset="-78"/>
              </a:rPr>
              <a:t>اين </a:t>
            </a:r>
            <a:r>
              <a:rPr lang="fa-IR" sz="2600" dirty="0" smtClean="0">
                <a:cs typeface="B Mitra" pitchFamily="2" charset="-78"/>
              </a:rPr>
              <a:t>بخش </a:t>
            </a:r>
            <a:r>
              <a:rPr lang="fa-IR" sz="2600" dirty="0">
                <a:cs typeface="B Mitra" pitchFamily="2" charset="-78"/>
              </a:rPr>
              <a:t>وجود ندارد</a:t>
            </a:r>
            <a:r>
              <a:rPr lang="fa-IR" sz="2600" dirty="0" smtClean="0">
                <a:cs typeface="B Mitra" pitchFamily="2" charset="-78"/>
              </a:rPr>
              <a:t>.</a:t>
            </a:r>
          </a:p>
          <a:p>
            <a:pPr lvl="1" algn="just" rtl="1">
              <a:buFont typeface="Wingdings" pitchFamily="2" charset="2"/>
              <a:buChar char="Ø"/>
            </a:pPr>
            <a:endParaRPr lang="fa-IR" sz="2400" dirty="0" smtClean="0">
              <a:cs typeface="B Mitra" pitchFamily="2" charset="-78"/>
            </a:endParaRPr>
          </a:p>
          <a:p>
            <a:pPr lvl="1" algn="just" rtl="1">
              <a:buFont typeface="Wingdings" pitchFamily="2" charset="2"/>
              <a:buChar char="Ø"/>
            </a:pPr>
            <a:endParaRPr lang="en-US"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6- كاستن از بار مالي و مديريتي دولت در تصدي فعاليتهاي اقتصادي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975303804"/>
              </p:ext>
            </p:extLst>
          </p:nvPr>
        </p:nvGraphicFramePr>
        <p:xfrm>
          <a:off x="683567" y="4578424"/>
          <a:ext cx="7200801" cy="1730896"/>
        </p:xfrm>
        <a:graphic>
          <a:graphicData uri="http://schemas.openxmlformats.org/drawingml/2006/table">
            <a:tbl>
              <a:tblPr rtl="1" firstRow="1" firstCol="1" bandRow="1">
                <a:tableStyleId>{5C22544A-7EE6-4342-B048-85BDC9FD1C3A}</a:tableStyleId>
              </a:tblPr>
              <a:tblGrid>
                <a:gridCol w="3177843"/>
                <a:gridCol w="1117095"/>
                <a:gridCol w="1117882"/>
                <a:gridCol w="782044"/>
                <a:gridCol w="1005937"/>
              </a:tblGrid>
              <a:tr h="564062">
                <a:tc>
                  <a:txBody>
                    <a:bodyPr/>
                    <a:lstStyle/>
                    <a:p>
                      <a:pPr algn="ctr" rtl="1">
                        <a:lnSpc>
                          <a:spcPct val="115000"/>
                        </a:lnSpc>
                        <a:spcAft>
                          <a:spcPts val="0"/>
                        </a:spcAft>
                      </a:pPr>
                      <a:r>
                        <a:rPr lang="fa-IR" sz="1800" b="0" dirty="0">
                          <a:effectLst/>
                          <a:cs typeface="B Mitra" pitchFamily="2" charset="-78"/>
                        </a:rPr>
                        <a:t>عنوان</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1388</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1389</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1390</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1391</a:t>
                      </a:r>
                      <a:endParaRPr lang="en-US" sz="1800" b="0" dirty="0">
                        <a:effectLst/>
                        <a:latin typeface="Calibri"/>
                        <a:ea typeface="Calibri"/>
                        <a:cs typeface="B Mitra" pitchFamily="2" charset="-78"/>
                      </a:endParaRPr>
                    </a:p>
                  </a:txBody>
                  <a:tcPr marL="68580" marR="68580" marT="0" marB="0" anchor="ctr"/>
                </a:tc>
              </a:tr>
              <a:tr h="1166834">
                <a:tc>
                  <a:txBody>
                    <a:bodyPr/>
                    <a:lstStyle/>
                    <a:p>
                      <a:pPr algn="ctr" rtl="1">
                        <a:lnSpc>
                          <a:spcPct val="115000"/>
                        </a:lnSpc>
                        <a:spcAft>
                          <a:spcPts val="0"/>
                        </a:spcAft>
                      </a:pPr>
                      <a:r>
                        <a:rPr lang="fa-IR" sz="1800" b="0" dirty="0">
                          <a:solidFill>
                            <a:schemeClr val="tx1"/>
                          </a:solidFill>
                          <a:effectLst/>
                          <a:cs typeface="B Mitra" pitchFamily="2" charset="-78"/>
                        </a:rPr>
                        <a:t>تكميل طرحهاي نيمه تمام شركتهاي دولتي </a:t>
                      </a:r>
                      <a:endParaRPr lang="en-US" sz="18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3,500</a:t>
                      </a:r>
                      <a:endParaRPr lang="en-US" sz="1800" b="0" dirty="0">
                        <a:effectLst/>
                        <a:cs typeface="B Mitra" pitchFamily="2" charset="-78"/>
                      </a:endParaRPr>
                    </a:p>
                    <a:p>
                      <a:pPr algn="ctr" rtl="1">
                        <a:lnSpc>
                          <a:spcPct val="115000"/>
                        </a:lnSpc>
                        <a:spcAft>
                          <a:spcPts val="0"/>
                        </a:spcAft>
                      </a:pPr>
                      <a:r>
                        <a:rPr lang="fa-IR" sz="1800" b="0" dirty="0">
                          <a:effectLst/>
                          <a:cs typeface="B Mitra" pitchFamily="2" charset="-78"/>
                        </a:rPr>
                        <a:t>(50)</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3,200</a:t>
                      </a:r>
                      <a:endParaRPr lang="en-US" sz="1800" b="0" dirty="0">
                        <a:effectLst/>
                        <a:cs typeface="B Mitra" pitchFamily="2" charset="-78"/>
                      </a:endParaRPr>
                    </a:p>
                    <a:p>
                      <a:pPr algn="ctr" rtl="1">
                        <a:lnSpc>
                          <a:spcPct val="115000"/>
                        </a:lnSpc>
                        <a:spcAft>
                          <a:spcPts val="0"/>
                        </a:spcAft>
                      </a:pPr>
                      <a:r>
                        <a:rPr lang="fa-IR" sz="1800" b="0" dirty="0">
                          <a:effectLst/>
                          <a:cs typeface="B Mitra" pitchFamily="2" charset="-78"/>
                        </a:rPr>
                        <a:t>(53)</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4,000</a:t>
                      </a:r>
                      <a:endParaRPr lang="en-US" sz="1800" b="0" dirty="0">
                        <a:effectLst/>
                        <a:cs typeface="B Mitra" pitchFamily="2" charset="-78"/>
                      </a:endParaRPr>
                    </a:p>
                    <a:p>
                      <a:pPr algn="ctr" rtl="1">
                        <a:lnSpc>
                          <a:spcPct val="115000"/>
                        </a:lnSpc>
                        <a:spcAft>
                          <a:spcPts val="0"/>
                        </a:spcAft>
                      </a:pPr>
                      <a:r>
                        <a:rPr lang="fa-IR" sz="1800" b="0" dirty="0">
                          <a:effectLst/>
                          <a:cs typeface="B Mitra" pitchFamily="2" charset="-78"/>
                        </a:rPr>
                        <a:t>(65)</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2,450</a:t>
                      </a:r>
                      <a:endParaRPr lang="en-US" sz="1800" b="0" dirty="0">
                        <a:effectLst/>
                        <a:cs typeface="B Mitra" pitchFamily="2" charset="-78"/>
                      </a:endParaRPr>
                    </a:p>
                    <a:p>
                      <a:pPr algn="ctr" rtl="1">
                        <a:lnSpc>
                          <a:spcPct val="115000"/>
                        </a:lnSpc>
                        <a:spcAft>
                          <a:spcPts val="0"/>
                        </a:spcAft>
                      </a:pPr>
                      <a:r>
                        <a:rPr lang="fa-IR" sz="1800" b="0" dirty="0">
                          <a:effectLst/>
                          <a:cs typeface="B Mitra" pitchFamily="2" charset="-78"/>
                        </a:rPr>
                        <a:t>(0)</a:t>
                      </a:r>
                      <a:endParaRPr lang="en-US" sz="18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539552" y="4057908"/>
            <a:ext cx="73448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1" eaLnBrk="1" fontAlgn="base" latinLnBrk="0" hangingPunct="1">
              <a:lnSpc>
                <a:spcPct val="100000"/>
              </a:lnSpc>
              <a:spcBef>
                <a:spcPct val="0"/>
              </a:spcBef>
              <a:spcAft>
                <a:spcPct val="0"/>
              </a:spcAft>
              <a:buClrTx/>
              <a:buSzTx/>
              <a:buFont typeface="Wingdings" pitchFamily="2" charset="2"/>
              <a:buChar char="Ø"/>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12: ميزان اعتبارات مصوب و درصد تخصيص يافته (داخل پرانتز) به تكميل طرحهاي نيمه تمام شركتهاي دولتي موضوع بند 6 ماده 29 قانون (ميليارد ريال)</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3143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6"/>
            <a:ext cx="7408333" cy="4536504"/>
          </a:xfrm>
        </p:spPr>
        <p:txBody>
          <a:bodyPr>
            <a:normAutofit/>
          </a:bodyPr>
          <a:lstStyle/>
          <a:p>
            <a:pPr algn="just" rtl="1"/>
            <a:r>
              <a:rPr lang="fa-IR" sz="2600" dirty="0" smtClean="0">
                <a:cs typeface="B Mitra" pitchFamily="2" charset="-78"/>
              </a:rPr>
              <a:t>از عوامل افزایش بار مدیریتی دولت در واگذاری بنگاه های دولتی</a:t>
            </a:r>
          </a:p>
          <a:p>
            <a:pPr algn="r" rtl="1"/>
            <a:endParaRPr lang="fa-IR" sz="2600" dirty="0" smtClean="0">
              <a:cs typeface="B Mitra" pitchFamily="2" charset="-78"/>
            </a:endParaRPr>
          </a:p>
          <a:p>
            <a:pPr lvl="1" algn="just" rtl="1">
              <a:buFont typeface="Wingdings" pitchFamily="2" charset="2"/>
              <a:buChar char="Ø"/>
            </a:pPr>
            <a:r>
              <a:rPr lang="fa-IR" sz="2400" dirty="0" smtClean="0">
                <a:cs typeface="B Mitra" pitchFamily="2" charset="-78"/>
              </a:rPr>
              <a:t>قرار گرفتن نام بسیاری از بنگاه ها در فهرست واگذاری با وجود آن که امکان واگذاری آنها میسر نبود.</a:t>
            </a:r>
          </a:p>
          <a:p>
            <a:pPr lvl="1" algn="just" rtl="1">
              <a:buFont typeface="Wingdings" pitchFamily="2" charset="2"/>
              <a:buChar char="Ø"/>
            </a:pPr>
            <a:endParaRPr lang="fa-IR" sz="2400" dirty="0" smtClean="0">
              <a:cs typeface="B Mitra" pitchFamily="2" charset="-78"/>
            </a:endParaRPr>
          </a:p>
          <a:p>
            <a:pPr lvl="1" algn="just" rtl="1">
              <a:buFont typeface="Wingdings" pitchFamily="2" charset="2"/>
              <a:buChar char="Ø"/>
            </a:pPr>
            <a:r>
              <a:rPr lang="fa-IR" sz="2400" dirty="0">
                <a:cs typeface="B Mitra" pitchFamily="2" charset="-78"/>
              </a:rPr>
              <a:t>عدم تكميل در زنجيره مديريتي بنگاه‌هاي واگذار شده براي سهام عدالت </a:t>
            </a:r>
            <a:r>
              <a:rPr lang="fa-IR" sz="2400" dirty="0" smtClean="0">
                <a:cs typeface="B Mitra" pitchFamily="2" charset="-78"/>
              </a:rPr>
              <a:t>و نفوذ دولت در مدیریت این بنگاه ها.</a:t>
            </a:r>
          </a:p>
          <a:p>
            <a:pPr lvl="1" algn="just" rtl="1">
              <a:buFont typeface="Wingdings" pitchFamily="2" charset="2"/>
              <a:buChar char="Ø"/>
            </a:pPr>
            <a:endParaRPr lang="fa-IR" sz="2400" dirty="0" smtClean="0">
              <a:cs typeface="B Mitra" pitchFamily="2" charset="-78"/>
            </a:endParaRPr>
          </a:p>
          <a:p>
            <a:pPr lvl="1" algn="just" rtl="1">
              <a:buFont typeface="Wingdings" pitchFamily="2" charset="2"/>
              <a:buChar char="Ø"/>
            </a:pPr>
            <a:r>
              <a:rPr lang="fa-IR" sz="2400" dirty="0">
                <a:cs typeface="B Mitra" pitchFamily="2" charset="-78"/>
              </a:rPr>
              <a:t>تسويه بدهي‌هاي دولت به بانك‌ها و موسسات عمومي غيردولتي از محل واگذاري سهام شركت‌هاي دولتي و خرید سهام توسط برخی </a:t>
            </a:r>
            <a:r>
              <a:rPr lang="fa-IR" sz="2400" dirty="0" smtClean="0">
                <a:cs typeface="B Mitra" pitchFamily="2" charset="-78"/>
              </a:rPr>
              <a:t>نهادهای عمومی.</a:t>
            </a:r>
            <a:endParaRPr lang="fa-IR" dirty="0" smtClean="0"/>
          </a:p>
          <a:p>
            <a:pPr algn="r" rtl="1"/>
            <a:endParaRPr lang="en-US" dirty="0"/>
          </a:p>
        </p:txBody>
      </p:sp>
      <p:sp>
        <p:nvSpPr>
          <p:cNvPr id="3" name="Title 2"/>
          <p:cNvSpPr>
            <a:spLocks noGrp="1"/>
          </p:cNvSpPr>
          <p:nvPr>
            <p:ph type="title"/>
          </p:nvPr>
        </p:nvSpPr>
        <p:spPr/>
        <p:txBody>
          <a:bodyPr>
            <a:normAutofit/>
          </a:bodyPr>
          <a:lstStyle/>
          <a:p>
            <a:r>
              <a:rPr lang="fa-IR" sz="2800" dirty="0">
                <a:cs typeface="B Titr" pitchFamily="2" charset="-78"/>
              </a:rPr>
              <a:t>6- كاستن از بار مالي و مديريتي دولت در تصدي فعاليتهاي اقتصادي</a:t>
            </a:r>
            <a:endParaRPr lang="en-US" sz="2800" dirty="0"/>
          </a:p>
        </p:txBody>
      </p:sp>
    </p:spTree>
    <p:extLst>
      <p:ext uri="{BB962C8B-B14F-4D97-AF65-F5344CB8AC3E}">
        <p14:creationId xmlns:p14="http://schemas.microsoft.com/office/powerpoint/2010/main" val="15331350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56792"/>
            <a:ext cx="7408333" cy="1377477"/>
          </a:xfrm>
        </p:spPr>
        <p:txBody>
          <a:bodyPr/>
          <a:lstStyle/>
          <a:p>
            <a:pPr algn="just" rtl="1"/>
            <a:r>
              <a:rPr lang="fa-IR" sz="2600" dirty="0" smtClean="0">
                <a:cs typeface="B Mitra" pitchFamily="2" charset="-78"/>
              </a:rPr>
              <a:t>آمار نرخ </a:t>
            </a:r>
            <a:r>
              <a:rPr lang="fa-IR" sz="2600" dirty="0">
                <a:cs typeface="B Mitra" pitchFamily="2" charset="-78"/>
              </a:rPr>
              <a:t>بيكاري </a:t>
            </a:r>
            <a:r>
              <a:rPr lang="fa-IR" sz="2600" dirty="0" smtClean="0">
                <a:cs typeface="B Mitra" pitchFamily="2" charset="-78"/>
              </a:rPr>
              <a:t>از </a:t>
            </a:r>
            <a:r>
              <a:rPr lang="fa-IR" sz="2600" dirty="0">
                <a:cs typeface="B Mitra" pitchFamily="2" charset="-78"/>
              </a:rPr>
              <a:t>سال 1384 تا سال 1391 نشان </a:t>
            </a:r>
            <a:r>
              <a:rPr lang="fa-IR" sz="2600" dirty="0" smtClean="0">
                <a:cs typeface="B Mitra" pitchFamily="2" charset="-78"/>
              </a:rPr>
              <a:t>مي‌دهد با </a:t>
            </a:r>
            <a:r>
              <a:rPr lang="fa-IR" sz="2600" dirty="0">
                <a:cs typeface="B Mitra" pitchFamily="2" charset="-78"/>
              </a:rPr>
              <a:t>وجود </a:t>
            </a:r>
            <a:r>
              <a:rPr lang="fa-IR" sz="2600" dirty="0" smtClean="0">
                <a:cs typeface="B Mitra" pitchFamily="2" charset="-78"/>
              </a:rPr>
              <a:t>ابلاغ سياست‌هاي </a:t>
            </a:r>
            <a:r>
              <a:rPr lang="fa-IR" sz="2600" dirty="0">
                <a:cs typeface="B Mitra" pitchFamily="2" charset="-78"/>
              </a:rPr>
              <a:t>كلي اصل 44 </a:t>
            </a:r>
            <a:r>
              <a:rPr lang="fa-IR" sz="2600" dirty="0" smtClean="0">
                <a:cs typeface="B Mitra" pitchFamily="2" charset="-78"/>
              </a:rPr>
              <a:t>قانون اساسی، </a:t>
            </a:r>
            <a:r>
              <a:rPr lang="fa-IR" sz="2600" dirty="0" smtClean="0">
                <a:cs typeface="B Mitra" pitchFamily="2" charset="-78"/>
              </a:rPr>
              <a:t>اين </a:t>
            </a:r>
            <a:r>
              <a:rPr lang="fa-IR" sz="2600" dirty="0" smtClean="0">
                <a:cs typeface="B Mitra" pitchFamily="2" charset="-78"/>
              </a:rPr>
              <a:t>موضوع بر روند </a:t>
            </a:r>
            <a:r>
              <a:rPr lang="fa-IR" sz="2600" dirty="0">
                <a:cs typeface="B Mitra" pitchFamily="2" charset="-78"/>
              </a:rPr>
              <a:t>نرخ بيكاري كشور چندان موثر نبوده است.</a:t>
            </a:r>
            <a:endParaRPr lang="en-US" sz="2600" dirty="0">
              <a:cs typeface="B Mitra" pitchFamily="2" charset="-78"/>
            </a:endParaRPr>
          </a:p>
          <a:p>
            <a:pPr algn="r" rtl="1"/>
            <a:endParaRPr lang="en-US" dirty="0"/>
          </a:p>
        </p:txBody>
      </p:sp>
      <p:sp>
        <p:nvSpPr>
          <p:cNvPr id="3" name="Title 2"/>
          <p:cNvSpPr>
            <a:spLocks noGrp="1"/>
          </p:cNvSpPr>
          <p:nvPr>
            <p:ph type="title"/>
          </p:nvPr>
        </p:nvSpPr>
        <p:spPr/>
        <p:txBody>
          <a:bodyPr>
            <a:normAutofit/>
          </a:bodyPr>
          <a:lstStyle/>
          <a:p>
            <a:r>
              <a:rPr lang="fa-IR" sz="2800" dirty="0">
                <a:cs typeface="B Titr" pitchFamily="2" charset="-78"/>
              </a:rPr>
              <a:t>7- افزايش سطح عمومي اشتغال</a:t>
            </a:r>
            <a:endParaRPr lang="en-US" sz="2800" dirty="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195565253"/>
              </p:ext>
            </p:extLst>
          </p:nvPr>
        </p:nvGraphicFramePr>
        <p:xfrm>
          <a:off x="193618" y="3160714"/>
          <a:ext cx="8698862" cy="1392490"/>
        </p:xfrm>
        <a:graphic>
          <a:graphicData uri="http://schemas.openxmlformats.org/drawingml/2006/table">
            <a:tbl>
              <a:tblPr rtl="1" firstRow="1" firstCol="1" bandRow="1">
                <a:tableStyleId>{5C22544A-7EE6-4342-B048-85BDC9FD1C3A}</a:tableStyleId>
              </a:tblPr>
              <a:tblGrid>
                <a:gridCol w="1210862"/>
                <a:gridCol w="936000"/>
                <a:gridCol w="936000"/>
                <a:gridCol w="936000"/>
                <a:gridCol w="936000"/>
                <a:gridCol w="936000"/>
                <a:gridCol w="936000"/>
                <a:gridCol w="936000"/>
                <a:gridCol w="936000"/>
              </a:tblGrid>
              <a:tr h="696245">
                <a:tc>
                  <a:txBody>
                    <a:bodyPr/>
                    <a:lstStyle/>
                    <a:p>
                      <a:pPr algn="r" rtl="1">
                        <a:lnSpc>
                          <a:spcPct val="115000"/>
                        </a:lnSpc>
                        <a:spcAft>
                          <a:spcPts val="0"/>
                        </a:spcAft>
                      </a:pPr>
                      <a:r>
                        <a:rPr lang="fa-IR" sz="2000" b="0" dirty="0" smtClean="0">
                          <a:effectLst/>
                          <a:latin typeface="+mn-lt"/>
                          <a:ea typeface="+mn-ea"/>
                          <a:cs typeface="B Mitra" pitchFamily="2" charset="-78"/>
                        </a:rPr>
                        <a:t>عنوان</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1387</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1388</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1390</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1391</a:t>
                      </a:r>
                      <a:endParaRPr lang="en-US" sz="2000" b="0" dirty="0">
                        <a:effectLst/>
                        <a:latin typeface="Calibri"/>
                        <a:ea typeface="Calibri"/>
                        <a:cs typeface="B Mitra" pitchFamily="2" charset="-78"/>
                      </a:endParaRPr>
                    </a:p>
                  </a:txBody>
                  <a:tcPr marL="68580" marR="68580" marT="0" marB="0" anchor="ctr"/>
                </a:tc>
              </a:tr>
              <a:tr h="696245">
                <a:tc>
                  <a:txBody>
                    <a:bodyPr/>
                    <a:lstStyle/>
                    <a:p>
                      <a:pPr algn="r" rtl="1">
                        <a:lnSpc>
                          <a:spcPct val="115000"/>
                        </a:lnSpc>
                        <a:spcAft>
                          <a:spcPts val="0"/>
                        </a:spcAft>
                      </a:pPr>
                      <a:r>
                        <a:rPr lang="fa-IR" sz="2000" b="0" dirty="0">
                          <a:solidFill>
                            <a:schemeClr val="tx1"/>
                          </a:solidFill>
                          <a:effectLst/>
                          <a:cs typeface="B Mitra" pitchFamily="2" charset="-78"/>
                        </a:rPr>
                        <a:t>نرخ بيكاري</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11.5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11.3</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10.5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10.4</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11.9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12.3</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12.2</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3347864" y="2852936"/>
            <a:ext cx="30784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865438" algn="ctr"/>
                <a:tab pos="5070475" algn="l"/>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13: نرخ بيكاري از سال 1384 تا سال 1391	</a:t>
            </a:r>
            <a:endParaRPr kumimoji="0" lang="en-US" sz="1400" i="0" u="none" strike="noStrike" cap="none" normalizeH="0" baseline="0" dirty="0" smtClean="0">
              <a:ln>
                <a:noFill/>
              </a:ln>
              <a:solidFill>
                <a:schemeClr val="tx1"/>
              </a:solidFill>
              <a:effectLst/>
              <a:latin typeface="Arial" pitchFamily="34" charset="0"/>
              <a:cs typeface="B Mitra" pitchFamily="2" charset="-78"/>
            </a:endParaRPr>
          </a:p>
        </p:txBody>
      </p:sp>
      <p:sp>
        <p:nvSpPr>
          <p:cNvPr id="6" name="Rectangle 5"/>
          <p:cNvSpPr/>
          <p:nvPr/>
        </p:nvSpPr>
        <p:spPr>
          <a:xfrm>
            <a:off x="718651" y="5169966"/>
            <a:ext cx="7597765" cy="1107996"/>
          </a:xfrm>
          <a:prstGeom prst="rect">
            <a:avLst/>
          </a:prstGeom>
        </p:spPr>
        <p:txBody>
          <a:bodyPr wrap="square">
            <a:spAutoFit/>
          </a:bodyPr>
          <a:lstStyle/>
          <a:p>
            <a:pPr marL="285750" indent="-285750" algn="just">
              <a:buFont typeface="Wingdings" pitchFamily="2" charset="2"/>
              <a:buChar char="Ø"/>
            </a:pPr>
            <a:r>
              <a:rPr lang="fa-IR" sz="2200" dirty="0">
                <a:solidFill>
                  <a:schemeClr val="tx2"/>
                </a:solidFill>
                <a:cs typeface="B Mitra" pitchFamily="2" charset="-78"/>
              </a:rPr>
              <a:t>ماده (16) قانون اجراي</a:t>
            </a:r>
            <a:r>
              <a:rPr lang="fa-IR" sz="2200" i="1" dirty="0">
                <a:solidFill>
                  <a:schemeClr val="tx2"/>
                </a:solidFill>
                <a:cs typeface="B Mitra" pitchFamily="2" charset="-78"/>
              </a:rPr>
              <a:t> </a:t>
            </a:r>
            <a:r>
              <a:rPr lang="fa-IR" sz="2200" dirty="0">
                <a:solidFill>
                  <a:schemeClr val="tx2"/>
                </a:solidFill>
                <a:cs typeface="B Mitra" pitchFamily="2" charset="-78"/>
              </a:rPr>
              <a:t>سياست‌هاي كلي اصل 44 قانون اساسي </a:t>
            </a:r>
            <a:r>
              <a:rPr lang="fa-IR" sz="2200" dirty="0" smtClean="0">
                <a:solidFill>
                  <a:schemeClr val="tx2"/>
                </a:solidFill>
                <a:cs typeface="B Mitra" pitchFamily="2" charset="-78"/>
              </a:rPr>
              <a:t>که با هدف حمايت </a:t>
            </a:r>
            <a:r>
              <a:rPr lang="fa-IR" sz="2200" dirty="0">
                <a:solidFill>
                  <a:schemeClr val="tx2"/>
                </a:solidFill>
                <a:cs typeface="B Mitra" pitchFamily="2" charset="-78"/>
              </a:rPr>
              <a:t>از نيروي انساني، حفظ سطح اشتغال و استمرار توليد در بنگاههاي مشمول واگذاري، </a:t>
            </a:r>
            <a:r>
              <a:rPr lang="fa-IR" sz="2200" dirty="0" smtClean="0">
                <a:solidFill>
                  <a:schemeClr val="tx2"/>
                </a:solidFill>
                <a:cs typeface="B Mitra" pitchFamily="2" charset="-78"/>
              </a:rPr>
              <a:t>مقرر شد، اما این ماده عملکرد قابل ملاحظه ای نداشته است.</a:t>
            </a:r>
            <a:endParaRPr lang="en-US" sz="2200" dirty="0">
              <a:solidFill>
                <a:schemeClr val="tx2"/>
              </a:solidFill>
              <a:cs typeface="B Mitra" pitchFamily="2" charset="-78"/>
            </a:endParaRPr>
          </a:p>
        </p:txBody>
      </p:sp>
    </p:spTree>
    <p:extLst>
      <p:ext uri="{BB962C8B-B14F-4D97-AF65-F5344CB8AC3E}">
        <p14:creationId xmlns:p14="http://schemas.microsoft.com/office/powerpoint/2010/main" val="1075439242"/>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72815"/>
            <a:ext cx="7408333" cy="1276399"/>
          </a:xfrm>
        </p:spPr>
        <p:txBody>
          <a:bodyPr>
            <a:noAutofit/>
          </a:bodyPr>
          <a:lstStyle/>
          <a:p>
            <a:pPr algn="just" rtl="1"/>
            <a:r>
              <a:rPr lang="fa-IR" sz="2600" dirty="0">
                <a:cs typeface="B Mitra" pitchFamily="2" charset="-78"/>
              </a:rPr>
              <a:t>برای بررسی پس انداز در سطح کلان می‌توان به آمارهای پس انداز ناخالص ملی توجه نمود</a:t>
            </a:r>
            <a:r>
              <a:rPr lang="fa-IR" sz="2600" dirty="0" smtClean="0">
                <a:cs typeface="B Mitra" pitchFamily="2" charset="-78"/>
              </a:rPr>
              <a:t>. اگر آمار پس انداز ناخالص ملی به قیمت ثابت مد نظر قرار گیرد، روند پس انداز ناخالص ملی کاهشی بوده است.</a:t>
            </a:r>
            <a:endParaRPr lang="en-US" sz="2600" dirty="0">
              <a:cs typeface="B Mitra" pitchFamily="2" charset="-78"/>
            </a:endParaRPr>
          </a:p>
        </p:txBody>
      </p:sp>
      <p:sp>
        <p:nvSpPr>
          <p:cNvPr id="3" name="Title 2"/>
          <p:cNvSpPr>
            <a:spLocks noGrp="1"/>
          </p:cNvSpPr>
          <p:nvPr>
            <p:ph type="title"/>
          </p:nvPr>
        </p:nvSpPr>
        <p:spPr/>
        <p:txBody>
          <a:bodyPr>
            <a:normAutofit/>
          </a:bodyPr>
          <a:lstStyle/>
          <a:p>
            <a:pPr rtl="1"/>
            <a:r>
              <a:rPr lang="fa-IR" sz="2800" dirty="0">
                <a:cs typeface="B Titr" pitchFamily="2" charset="-78"/>
              </a:rPr>
              <a:t>8- تشويق اقشار مردم به پس انداز و سرمايه‏گذاري و بهبود درآمد خانوارها</a:t>
            </a:r>
            <a:endParaRPr lang="en-US" sz="2800" dirty="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2228237"/>
              </p:ext>
            </p:extLst>
          </p:nvPr>
        </p:nvGraphicFramePr>
        <p:xfrm>
          <a:off x="134095" y="3356992"/>
          <a:ext cx="8758384" cy="988655"/>
        </p:xfrm>
        <a:graphic>
          <a:graphicData uri="http://schemas.openxmlformats.org/drawingml/2006/table">
            <a:tbl>
              <a:tblPr rtl="1" firstRow="1" firstCol="1" bandRow="1">
                <a:tableStyleId>{5C22544A-7EE6-4342-B048-85BDC9FD1C3A}</a:tableStyleId>
              </a:tblPr>
              <a:tblGrid>
                <a:gridCol w="1468225"/>
                <a:gridCol w="801446"/>
                <a:gridCol w="845642"/>
                <a:gridCol w="910114"/>
                <a:gridCol w="834132"/>
                <a:gridCol w="640061"/>
                <a:gridCol w="814691"/>
                <a:gridCol w="814691"/>
                <a:gridCol w="814691"/>
                <a:gridCol w="814691"/>
              </a:tblGrid>
              <a:tr h="325745">
                <a:tc>
                  <a:txBody>
                    <a:bodyPr/>
                    <a:lstStyle/>
                    <a:p>
                      <a:pPr algn="ctr" rtl="1">
                        <a:lnSpc>
                          <a:spcPct val="115000"/>
                        </a:lnSpc>
                        <a:spcAft>
                          <a:spcPts val="0"/>
                        </a:spcAft>
                      </a:pPr>
                      <a:r>
                        <a:rPr lang="fa-IR" sz="2000" b="0" dirty="0">
                          <a:effectLst/>
                          <a:cs typeface="B Mitra" pitchFamily="2" charset="-78"/>
                        </a:rPr>
                        <a:t>عنوان</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1383</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1384</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1385</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1386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1387</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1389</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1390</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1391</a:t>
                      </a:r>
                      <a:endParaRPr lang="en-US" sz="2000" b="0">
                        <a:effectLst/>
                        <a:latin typeface="Calibri"/>
                        <a:ea typeface="Calibri"/>
                        <a:cs typeface="B Mitra" pitchFamily="2" charset="-78"/>
                      </a:endParaRPr>
                    </a:p>
                  </a:txBody>
                  <a:tcPr marL="68580" marR="68580" marT="0" marB="0" anchor="ctr"/>
                </a:tc>
              </a:tr>
              <a:tr h="638135">
                <a:tc>
                  <a:txBody>
                    <a:bodyPr/>
                    <a:lstStyle/>
                    <a:p>
                      <a:pPr algn="ctr" rtl="1">
                        <a:lnSpc>
                          <a:spcPct val="115000"/>
                        </a:lnSpc>
                        <a:spcAft>
                          <a:spcPts val="0"/>
                        </a:spcAft>
                      </a:pPr>
                      <a:r>
                        <a:rPr lang="fa-IR" sz="2000" b="0" dirty="0">
                          <a:effectLst/>
                          <a:cs typeface="B Mitra" pitchFamily="2" charset="-78"/>
                        </a:rPr>
                        <a:t>پس‌ انداز ناخالص ملی</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160,261</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177,125</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190,536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230,804</a:t>
                      </a:r>
                      <a:endParaRPr lang="en-US" sz="2000" b="0" dirty="0">
                        <a:effectLst/>
                        <a:latin typeface="Calibri"/>
                        <a:ea typeface="Calibri"/>
                        <a:cs typeface="B Mitra" pitchFamily="2" charset="-78"/>
                      </a:endParaRPr>
                    </a:p>
                  </a:txBody>
                  <a:tcPr marL="68580" marR="68580" marT="0" marB="0" anchor="ctr"/>
                </a:tc>
                <a:tc>
                  <a:txBody>
                    <a:bodyPr/>
                    <a:lstStyle/>
                    <a:p>
                      <a:pPr algn="ctr" rtl="1"/>
                      <a:r>
                        <a:rPr lang="fa-IR" sz="1600" b="0" dirty="0" smtClean="0">
                          <a:effectLst/>
                          <a:latin typeface="Calibri"/>
                          <a:cs typeface="B Mitra" pitchFamily="2" charset="-78"/>
                        </a:rPr>
                        <a:t>-</a:t>
                      </a:r>
                      <a:endParaRPr lang="en-US" sz="1600" b="0" dirty="0">
                        <a:effectLst/>
                        <a:latin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228,816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267,042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272,286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effectLst/>
                          <a:cs typeface="B Mitra" pitchFamily="2" charset="-78"/>
                        </a:rPr>
                        <a:t>202,889</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2382692" y="2996952"/>
            <a:ext cx="418095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14: ميزان پس‌انداز ناخالص ملي طي دوره 1383 تا 1391 (میلیارد </a:t>
            </a: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ریال به قیمت ثابت)</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51520" y="4840704"/>
            <a:ext cx="8352928" cy="892552"/>
          </a:xfrm>
          <a:prstGeom prst="rect">
            <a:avLst/>
          </a:prstGeom>
        </p:spPr>
        <p:txBody>
          <a:bodyPr wrap="square">
            <a:spAutoFit/>
          </a:bodyPr>
          <a:lstStyle/>
          <a:p>
            <a:pPr marL="914400" lvl="1" indent="-457200" algn="just">
              <a:buFont typeface="Symbol" pitchFamily="18" charset="2"/>
              <a:buChar char="*"/>
            </a:pPr>
            <a:r>
              <a:rPr lang="fa-IR" sz="2600" dirty="0" smtClean="0">
                <a:solidFill>
                  <a:schemeClr val="tx2"/>
                </a:solidFill>
                <a:cs typeface="B Mitra" pitchFamily="2" charset="-78"/>
              </a:rPr>
              <a:t>بررسي </a:t>
            </a:r>
            <a:r>
              <a:rPr lang="fa-IR" sz="2600" dirty="0">
                <a:solidFill>
                  <a:schemeClr val="tx2"/>
                </a:solidFill>
                <a:cs typeface="B Mitra" pitchFamily="2" charset="-78"/>
              </a:rPr>
              <a:t>درآمد خانوارهای روستایی و شهری نشان می دهد درآمد واقعی خانوارها طی سال های 84 تا 91 کاهش یافته است.  </a:t>
            </a:r>
          </a:p>
        </p:txBody>
      </p:sp>
    </p:spTree>
    <p:extLst>
      <p:ext uri="{BB962C8B-B14F-4D97-AF65-F5344CB8AC3E}">
        <p14:creationId xmlns:p14="http://schemas.microsoft.com/office/powerpoint/2010/main" val="1798792491"/>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1"/>
            <a:r>
              <a:rPr lang="fa-IR" sz="2800" dirty="0">
                <a:cs typeface="B Titr" pitchFamily="2" charset="-78"/>
              </a:rPr>
              <a:t>8- تشويق اقشار مردم به پس انداز و سرمايه‏گذاري و بهبود درآمد خانوارها</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556704799"/>
              </p:ext>
            </p:extLst>
          </p:nvPr>
        </p:nvGraphicFramePr>
        <p:xfrm>
          <a:off x="251520" y="2000240"/>
          <a:ext cx="8640961" cy="864096"/>
        </p:xfrm>
        <a:graphic>
          <a:graphicData uri="http://schemas.openxmlformats.org/drawingml/2006/table">
            <a:tbl>
              <a:tblPr rtl="1" firstRow="1" firstCol="1" bandRow="1">
                <a:tableStyleId>{5C22544A-7EE6-4342-B048-85BDC9FD1C3A}</a:tableStyleId>
              </a:tblPr>
              <a:tblGrid>
                <a:gridCol w="2381924"/>
                <a:gridCol w="824513"/>
                <a:gridCol w="817599"/>
                <a:gridCol w="684501"/>
                <a:gridCol w="682773"/>
                <a:gridCol w="821056"/>
                <a:gridCol w="682773"/>
                <a:gridCol w="819327"/>
                <a:gridCol w="926495"/>
              </a:tblGrid>
              <a:tr h="432048">
                <a:tc>
                  <a:txBody>
                    <a:bodyPr/>
                    <a:lstStyle/>
                    <a:p>
                      <a:pPr algn="ctr" rtl="1">
                        <a:lnSpc>
                          <a:spcPct val="115000"/>
                        </a:lnSpc>
                        <a:spcAft>
                          <a:spcPts val="0"/>
                        </a:spcAft>
                      </a:pPr>
                      <a:r>
                        <a:rPr lang="fa-IR" sz="1800" b="0" dirty="0">
                          <a:effectLst/>
                          <a:cs typeface="B Mitra" pitchFamily="2" charset="-78"/>
                        </a:rPr>
                        <a:t>عنوان</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1384</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1385</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a:effectLst/>
                          <a:cs typeface="B Mitra" pitchFamily="2" charset="-78"/>
                        </a:rPr>
                        <a:t>1386</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a:effectLst/>
                          <a:cs typeface="B Mitra" pitchFamily="2" charset="-78"/>
                        </a:rPr>
                        <a:t>1387</a:t>
                      </a:r>
                      <a:endParaRPr lang="en-US" sz="18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a:effectLst/>
                          <a:cs typeface="B Mitra" pitchFamily="2" charset="-78"/>
                        </a:rPr>
                        <a:t>1388</a:t>
                      </a:r>
                      <a:endParaRPr lang="en-US" sz="18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a:effectLst/>
                          <a:cs typeface="B Mitra" pitchFamily="2" charset="-78"/>
                        </a:rPr>
                        <a:t>1389</a:t>
                      </a:r>
                      <a:endParaRPr lang="en-US" sz="18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a:effectLst/>
                          <a:cs typeface="B Mitra" pitchFamily="2" charset="-78"/>
                        </a:rPr>
                        <a:t>1390</a:t>
                      </a:r>
                      <a:endParaRPr lang="en-US" sz="18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a:effectLst/>
                          <a:cs typeface="B Mitra" pitchFamily="2" charset="-78"/>
                        </a:rPr>
                        <a:t>1391</a:t>
                      </a:r>
                      <a:endParaRPr lang="en-US" sz="1800" b="0">
                        <a:effectLst/>
                        <a:latin typeface="Calibri"/>
                        <a:ea typeface="Calibri"/>
                        <a:cs typeface="B Mitra" pitchFamily="2" charset="-78"/>
                      </a:endParaRPr>
                    </a:p>
                  </a:txBody>
                  <a:tcPr marL="68580" marR="68580" marT="0" marB="0" anchor="ctr"/>
                </a:tc>
              </a:tr>
              <a:tr h="432048">
                <a:tc>
                  <a:txBody>
                    <a:bodyPr/>
                    <a:lstStyle/>
                    <a:p>
                      <a:pPr algn="ctr" rtl="1">
                        <a:lnSpc>
                          <a:spcPct val="115000"/>
                        </a:lnSpc>
                        <a:spcAft>
                          <a:spcPts val="0"/>
                        </a:spcAft>
                      </a:pPr>
                      <a:r>
                        <a:rPr lang="fa-IR" sz="1800" b="0" dirty="0">
                          <a:effectLst/>
                          <a:cs typeface="B Mitra" pitchFamily="2" charset="-78"/>
                        </a:rPr>
                        <a:t>درامد خانوار روستايي</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34.47</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39.13</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47.11</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48.42</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5.44</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59.34</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79.73</a:t>
                      </a:r>
                      <a:endParaRPr lang="en-US" sz="18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b="0" dirty="0" smtClean="0">
                          <a:effectLst/>
                          <a:cs typeface="B Mitra" pitchFamily="2" charset="-78"/>
                        </a:rPr>
                        <a:t>101.28</a:t>
                      </a:r>
                      <a:endParaRPr lang="en-US" sz="1800" b="0" dirty="0">
                        <a:effectLst/>
                        <a:latin typeface="Calibri"/>
                        <a:ea typeface="Calibri"/>
                        <a:cs typeface="B Mitra" pitchFamily="2" charset="-78"/>
                      </a:endParaRPr>
                    </a:p>
                  </a:txBody>
                  <a:tcPr marL="68580" marR="68580" marT="0" marB="0" anchor="ctr"/>
                </a:tc>
              </a:tr>
            </a:tbl>
          </a:graphicData>
        </a:graphic>
      </p:graphicFrame>
      <p:sp>
        <p:nvSpPr>
          <p:cNvPr id="5" name="Rectangle 1"/>
          <p:cNvSpPr>
            <a:spLocks noChangeArrowheads="1"/>
          </p:cNvSpPr>
          <p:nvPr/>
        </p:nvSpPr>
        <p:spPr bwMode="auto">
          <a:xfrm>
            <a:off x="2908309" y="1643050"/>
            <a:ext cx="379142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15: متوسط درآمد اسمي يك خانوار روستايي (ميليون ريال در سال)</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2987824" y="3000372"/>
            <a:ext cx="30668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8: متوسط درآمد اسمي و واقعي يك خانوار روستايي </a:t>
            </a:r>
            <a:endParaRPr kumimoji="0" lang="en-US" sz="110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Chart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286124"/>
            <a:ext cx="8640960" cy="354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001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5025960"/>
              </p:ext>
            </p:extLst>
          </p:nvPr>
        </p:nvGraphicFramePr>
        <p:xfrm>
          <a:off x="251521" y="2132856"/>
          <a:ext cx="8640960" cy="701040"/>
        </p:xfrm>
        <a:graphic>
          <a:graphicData uri="http://schemas.openxmlformats.org/drawingml/2006/table">
            <a:tbl>
              <a:tblPr rtl="1" firstRow="1" firstCol="1" bandRow="1">
                <a:tableStyleId>{5C22544A-7EE6-4342-B048-85BDC9FD1C3A}</a:tableStyleId>
              </a:tblPr>
              <a:tblGrid>
                <a:gridCol w="1794222"/>
                <a:gridCol w="750185"/>
                <a:gridCol w="864269"/>
                <a:gridCol w="869453"/>
                <a:gridCol w="872912"/>
                <a:gridCol w="872912"/>
                <a:gridCol w="872912"/>
                <a:gridCol w="872912"/>
                <a:gridCol w="871183"/>
              </a:tblGrid>
              <a:tr h="0">
                <a:tc>
                  <a:txBody>
                    <a:bodyPr/>
                    <a:lstStyle/>
                    <a:p>
                      <a:pPr algn="ctr" rtl="1">
                        <a:lnSpc>
                          <a:spcPct val="115000"/>
                        </a:lnSpc>
                        <a:spcAft>
                          <a:spcPts val="0"/>
                        </a:spcAft>
                      </a:pPr>
                      <a:r>
                        <a:rPr lang="fa-IR" sz="2000" b="0" dirty="0">
                          <a:effectLst/>
                          <a:cs typeface="B Mitra" pitchFamily="2" charset="-78"/>
                        </a:rPr>
                        <a:t>عنوان</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1384</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1385</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1386</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1387</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1388</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1389</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1390</a:t>
                      </a:r>
                      <a:endParaRPr lang="en-US" sz="2000" b="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effectLst/>
                          <a:cs typeface="B Mitra" pitchFamily="2" charset="-78"/>
                        </a:rPr>
                        <a:t>1391</a:t>
                      </a:r>
                      <a:endParaRPr lang="en-US" sz="2000" b="0">
                        <a:effectLst/>
                        <a:latin typeface="Calibri"/>
                        <a:ea typeface="Calibri"/>
                        <a:cs typeface="B Mitra" pitchFamily="2" charset="-78"/>
                      </a:endParaRPr>
                    </a:p>
                  </a:txBody>
                  <a:tcPr marL="68580" marR="68580" marT="0" marB="0" anchor="ctr"/>
                </a:tc>
              </a:tr>
              <a:tr h="0">
                <a:tc>
                  <a:txBody>
                    <a:bodyPr/>
                    <a:lstStyle/>
                    <a:p>
                      <a:pPr algn="ctr" rtl="1">
                        <a:lnSpc>
                          <a:spcPct val="115000"/>
                        </a:lnSpc>
                        <a:spcAft>
                          <a:spcPts val="0"/>
                        </a:spcAft>
                      </a:pPr>
                      <a:r>
                        <a:rPr lang="fa-IR" sz="2000" b="0" dirty="0">
                          <a:effectLst/>
                          <a:cs typeface="B Mitra" pitchFamily="2" charset="-78"/>
                        </a:rPr>
                        <a:t>درامد خانوار شهري</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53.68</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65.51</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77.99</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88.22</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93.6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106.16</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130.3</a:t>
                      </a:r>
                      <a:endParaRPr lang="en-US" sz="2000" b="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effectLst/>
                          <a:cs typeface="B Mitra" pitchFamily="2" charset="-78"/>
                        </a:rPr>
                        <a:t>167.24</a:t>
                      </a:r>
                      <a:endParaRPr lang="en-US" sz="2000" b="0" dirty="0">
                        <a:effectLst/>
                        <a:latin typeface="Calibri"/>
                        <a:ea typeface="Calibri"/>
                        <a:cs typeface="B Mitra" pitchFamily="2" charset="-78"/>
                      </a:endParaRPr>
                    </a:p>
                  </a:txBody>
                  <a:tcPr marL="68580" marR="68580" marT="0" marB="0" anchor="ctr"/>
                </a:tc>
              </a:tr>
            </a:tbl>
          </a:graphicData>
        </a:graphic>
      </p:graphicFrame>
      <p:sp>
        <p:nvSpPr>
          <p:cNvPr id="3" name="Title 2"/>
          <p:cNvSpPr>
            <a:spLocks noGrp="1"/>
          </p:cNvSpPr>
          <p:nvPr>
            <p:ph type="title"/>
          </p:nvPr>
        </p:nvSpPr>
        <p:spPr/>
        <p:txBody>
          <a:bodyPr>
            <a:normAutofit/>
          </a:bodyPr>
          <a:lstStyle/>
          <a:p>
            <a:pPr rtl="1"/>
            <a:r>
              <a:rPr lang="fa-IR" sz="2800" dirty="0">
                <a:cs typeface="B Titr" pitchFamily="2" charset="-78"/>
              </a:rPr>
              <a:t>8- تشويق اقشار مردم به پس انداز و سرمايه‏گذاري و بهبود درآمد خانوارها</a:t>
            </a:r>
            <a:endParaRPr lang="en-US" sz="2800" dirty="0"/>
          </a:p>
        </p:txBody>
      </p:sp>
      <p:sp>
        <p:nvSpPr>
          <p:cNvPr id="5" name="Rectangle 1"/>
          <p:cNvSpPr>
            <a:spLocks noChangeArrowheads="1"/>
          </p:cNvSpPr>
          <p:nvPr/>
        </p:nvSpPr>
        <p:spPr bwMode="auto">
          <a:xfrm>
            <a:off x="2915816" y="1784367"/>
            <a:ext cx="422583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11175" algn="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جدول 16: متوسط درآمد اسمي يك خانوار شهري (ميليون ريال در سال)</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3377" y="2974503"/>
            <a:ext cx="305724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9: متوسط درآمد اسمي و واقعي يك خانوار شهري </a:t>
            </a:r>
            <a:endParaRPr kumimoji="0" lang="fa-IR" sz="1400" i="0" u="none" strike="noStrike" cap="none" normalizeH="0" baseline="0" dirty="0" smtClean="0">
              <a:ln>
                <a:noFill/>
              </a:ln>
              <a:solidFill>
                <a:schemeClr val="tx1"/>
              </a:solidFill>
              <a:effectLst/>
              <a:latin typeface="Arial" pitchFamily="34" charset="0"/>
              <a:cs typeface="Arial" pitchFamily="34" charset="0"/>
            </a:endParaRPr>
          </a:p>
        </p:txBody>
      </p:sp>
      <p:pic>
        <p:nvPicPr>
          <p:cNvPr id="4098" name="Chart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284984"/>
            <a:ext cx="8424936"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602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3" y="1714488"/>
            <a:ext cx="8643998" cy="4411675"/>
          </a:xfrm>
        </p:spPr>
        <p:txBody>
          <a:bodyPr>
            <a:normAutofit fontScale="92500" lnSpcReduction="10000"/>
          </a:bodyPr>
          <a:lstStyle/>
          <a:p>
            <a:pPr algn="just" rtl="1"/>
            <a:r>
              <a:rPr lang="fa-IR" sz="2600" dirty="0" err="1" smtClean="0">
                <a:cs typeface="B Mitra" pitchFamily="2" charset="-78"/>
              </a:rPr>
              <a:t>بررسي</a:t>
            </a:r>
            <a:r>
              <a:rPr lang="fa-IR" sz="2600" dirty="0" smtClean="0">
                <a:cs typeface="B Mitra" pitchFamily="2" charset="-78"/>
              </a:rPr>
              <a:t> شاخص‌ها و </a:t>
            </a:r>
            <a:r>
              <a:rPr lang="fa-IR" sz="2600" dirty="0" err="1" smtClean="0">
                <a:cs typeface="B Mitra" pitchFamily="2" charset="-78"/>
              </a:rPr>
              <a:t>وضعيت</a:t>
            </a:r>
            <a:r>
              <a:rPr lang="fa-IR" sz="2600" dirty="0" smtClean="0">
                <a:cs typeface="B Mitra" pitchFamily="2" charset="-78"/>
              </a:rPr>
              <a:t> </a:t>
            </a:r>
            <a:r>
              <a:rPr lang="fa-IR" sz="2600" dirty="0" err="1" smtClean="0">
                <a:cs typeface="B Mitra" pitchFamily="2" charset="-78"/>
              </a:rPr>
              <a:t>متغيرهاي</a:t>
            </a:r>
            <a:r>
              <a:rPr lang="fa-IR" sz="2600" dirty="0" smtClean="0">
                <a:cs typeface="B Mitra" pitchFamily="2" charset="-78"/>
              </a:rPr>
              <a:t> </a:t>
            </a:r>
            <a:r>
              <a:rPr lang="fa-IR" sz="2600" dirty="0" err="1" smtClean="0">
                <a:cs typeface="B Mitra" pitchFamily="2" charset="-78"/>
              </a:rPr>
              <a:t>كلان</a:t>
            </a:r>
            <a:r>
              <a:rPr lang="fa-IR" sz="2600" dirty="0" smtClean="0">
                <a:cs typeface="B Mitra" pitchFamily="2" charset="-78"/>
              </a:rPr>
              <a:t> </a:t>
            </a:r>
            <a:r>
              <a:rPr lang="fa-IR" sz="2600" dirty="0" err="1" smtClean="0">
                <a:cs typeface="B Mitra" pitchFamily="2" charset="-78"/>
              </a:rPr>
              <a:t>اقتصادي</a:t>
            </a:r>
            <a:r>
              <a:rPr lang="fa-IR" sz="2600" dirty="0" smtClean="0">
                <a:cs typeface="B Mitra" pitchFamily="2" charset="-78"/>
              </a:rPr>
              <a:t> </a:t>
            </a:r>
            <a:r>
              <a:rPr lang="fa-IR" sz="2600" dirty="0" err="1" smtClean="0">
                <a:cs typeface="B Mitra" pitchFamily="2" charset="-78"/>
              </a:rPr>
              <a:t>كشور</a:t>
            </a:r>
            <a:r>
              <a:rPr lang="fa-IR" sz="2600" dirty="0" smtClean="0">
                <a:cs typeface="B Mitra" pitchFamily="2" charset="-78"/>
              </a:rPr>
              <a:t> نشان مي‌دهد </a:t>
            </a:r>
            <a:r>
              <a:rPr lang="fa-IR" sz="2600" dirty="0" err="1" smtClean="0">
                <a:cs typeface="B Mitra" pitchFamily="2" charset="-78"/>
              </a:rPr>
              <a:t>كه</a:t>
            </a:r>
            <a:r>
              <a:rPr lang="fa-IR" sz="2600" dirty="0" smtClean="0">
                <a:cs typeface="B Mitra" pitchFamily="2" charset="-78"/>
              </a:rPr>
              <a:t> تحقق اهداف سياست‌هاي </a:t>
            </a:r>
            <a:r>
              <a:rPr lang="fa-IR" sz="2600" dirty="0" err="1" smtClean="0">
                <a:cs typeface="B Mitra" pitchFamily="2" charset="-78"/>
              </a:rPr>
              <a:t>كلي</a:t>
            </a:r>
            <a:r>
              <a:rPr lang="fa-IR" sz="2600" dirty="0" smtClean="0">
                <a:cs typeface="B Mitra" pitchFamily="2" charset="-78"/>
              </a:rPr>
              <a:t> اصل چهل و چهارم (44) قانون </a:t>
            </a:r>
            <a:r>
              <a:rPr lang="fa-IR" sz="2600" dirty="0" err="1" smtClean="0">
                <a:cs typeface="B Mitra" pitchFamily="2" charset="-78"/>
              </a:rPr>
              <a:t>اساسي</a:t>
            </a:r>
            <a:r>
              <a:rPr lang="fa-IR" sz="2600" dirty="0" smtClean="0">
                <a:cs typeface="B Mitra" pitchFamily="2" charset="-78"/>
              </a:rPr>
              <a:t> مطلوب نبوده است. </a:t>
            </a:r>
          </a:p>
          <a:p>
            <a:pPr algn="r" rtl="1"/>
            <a:endParaRPr lang="fa-IR" dirty="0" smtClean="0">
              <a:cs typeface="B Mitra" pitchFamily="2" charset="-78"/>
            </a:endParaRPr>
          </a:p>
          <a:p>
            <a:pPr lvl="1" algn="r" rtl="1">
              <a:buFont typeface="Wingdings" pitchFamily="2" charset="2"/>
              <a:buChar char="Ø"/>
            </a:pPr>
            <a:r>
              <a:rPr lang="fa-IR" sz="2400" dirty="0" err="1" smtClean="0">
                <a:cs typeface="B Mitra" pitchFamily="2" charset="-78"/>
              </a:rPr>
              <a:t>طي</a:t>
            </a:r>
            <a:r>
              <a:rPr lang="fa-IR" sz="2400" dirty="0" smtClean="0">
                <a:cs typeface="B Mitra" pitchFamily="2" charset="-78"/>
              </a:rPr>
              <a:t> </a:t>
            </a:r>
            <a:r>
              <a:rPr lang="fa-IR" sz="2400" dirty="0" err="1" smtClean="0">
                <a:cs typeface="B Mitra" pitchFamily="2" charset="-78"/>
              </a:rPr>
              <a:t>سالهاي</a:t>
            </a:r>
            <a:r>
              <a:rPr lang="fa-IR" sz="2400" dirty="0" smtClean="0">
                <a:cs typeface="B Mitra" pitchFamily="2" charset="-78"/>
              </a:rPr>
              <a:t> 1384 تا 1391 رشد </a:t>
            </a:r>
            <a:r>
              <a:rPr lang="fa-IR" sz="2400" dirty="0" err="1" smtClean="0">
                <a:cs typeface="B Mitra" pitchFamily="2" charset="-78"/>
              </a:rPr>
              <a:t>اقتصادي</a:t>
            </a:r>
            <a:r>
              <a:rPr lang="fa-IR" sz="2400" dirty="0" smtClean="0">
                <a:cs typeface="B Mitra" pitchFamily="2" charset="-78"/>
              </a:rPr>
              <a:t> و به دنبال آن درآمد سرانه </a:t>
            </a:r>
            <a:r>
              <a:rPr lang="fa-IR" sz="2400" dirty="0" err="1" smtClean="0">
                <a:cs typeface="B Mitra" pitchFamily="2" charset="-78"/>
              </a:rPr>
              <a:t>كاهش</a:t>
            </a:r>
            <a:r>
              <a:rPr lang="fa-IR" sz="2400" dirty="0" smtClean="0">
                <a:cs typeface="B Mitra" pitchFamily="2" charset="-78"/>
              </a:rPr>
              <a:t> </a:t>
            </a:r>
            <a:r>
              <a:rPr lang="fa-IR" sz="2400" dirty="0" err="1" smtClean="0">
                <a:cs typeface="B Mitra" pitchFamily="2" charset="-78"/>
              </a:rPr>
              <a:t>يافته</a:t>
            </a:r>
            <a:r>
              <a:rPr lang="fa-IR" sz="2400" dirty="0" smtClean="0">
                <a:cs typeface="B Mitra" pitchFamily="2" charset="-78"/>
              </a:rPr>
              <a:t> است.</a:t>
            </a:r>
          </a:p>
          <a:p>
            <a:pPr lvl="1" algn="r" rtl="1">
              <a:buFont typeface="Wingdings" pitchFamily="2" charset="2"/>
              <a:buChar char="Ø"/>
            </a:pPr>
            <a:r>
              <a:rPr lang="fa-IR" sz="2400" dirty="0" smtClean="0">
                <a:cs typeface="B Mitra" pitchFamily="2" charset="-78"/>
              </a:rPr>
              <a:t>طرح سهام عدالت نتوانسته است گسترش </a:t>
            </a:r>
            <a:r>
              <a:rPr lang="fa-IR" sz="2400" dirty="0" err="1" smtClean="0">
                <a:cs typeface="B Mitra" pitchFamily="2" charset="-78"/>
              </a:rPr>
              <a:t>مالكيت</a:t>
            </a:r>
            <a:r>
              <a:rPr lang="fa-IR" sz="2400" dirty="0" smtClean="0">
                <a:cs typeface="B Mitra" pitchFamily="2" charset="-78"/>
              </a:rPr>
              <a:t> </a:t>
            </a:r>
            <a:r>
              <a:rPr lang="fa-IR" sz="2400" dirty="0" err="1" smtClean="0">
                <a:cs typeface="B Mitra" pitchFamily="2" charset="-78"/>
              </a:rPr>
              <a:t>عمومي</a:t>
            </a:r>
            <a:r>
              <a:rPr lang="fa-IR" sz="2400" dirty="0" smtClean="0">
                <a:cs typeface="B Mitra" pitchFamily="2" charset="-78"/>
              </a:rPr>
              <a:t> را به طور </a:t>
            </a:r>
            <a:r>
              <a:rPr lang="fa-IR" sz="2400" dirty="0" err="1" smtClean="0">
                <a:cs typeface="B Mitra" pitchFamily="2" charset="-78"/>
              </a:rPr>
              <a:t>كامل</a:t>
            </a:r>
            <a:r>
              <a:rPr lang="fa-IR" sz="2400" dirty="0" smtClean="0">
                <a:cs typeface="B Mitra" pitchFamily="2" charset="-78"/>
              </a:rPr>
              <a:t> محقق سازد.</a:t>
            </a:r>
          </a:p>
          <a:p>
            <a:pPr lvl="1" algn="r" rtl="1">
              <a:buFont typeface="Wingdings" pitchFamily="2" charset="2"/>
              <a:buChar char="Ø"/>
            </a:pPr>
            <a:r>
              <a:rPr lang="fa-IR" sz="2400" dirty="0" smtClean="0">
                <a:cs typeface="B Mitra" pitchFamily="2" charset="-78"/>
              </a:rPr>
              <a:t>بهره </a:t>
            </a:r>
            <a:r>
              <a:rPr lang="fa-IR" sz="2400" dirty="0" err="1" smtClean="0">
                <a:cs typeface="B Mitra" pitchFamily="2" charset="-78"/>
              </a:rPr>
              <a:t>وري</a:t>
            </a:r>
            <a:r>
              <a:rPr lang="fa-IR" sz="2400" dirty="0" smtClean="0">
                <a:cs typeface="B Mitra" pitchFamily="2" charset="-78"/>
              </a:rPr>
              <a:t> به خصوص بهره </a:t>
            </a:r>
            <a:r>
              <a:rPr lang="fa-IR" sz="2400" dirty="0" err="1" smtClean="0">
                <a:cs typeface="B Mitra" pitchFamily="2" charset="-78"/>
              </a:rPr>
              <a:t>وري</a:t>
            </a:r>
            <a:r>
              <a:rPr lang="fa-IR" sz="2400" dirty="0" smtClean="0">
                <a:cs typeface="B Mitra" pitchFamily="2" charset="-78"/>
              </a:rPr>
              <a:t> </a:t>
            </a:r>
            <a:r>
              <a:rPr lang="fa-IR" sz="2400" dirty="0" err="1" smtClean="0">
                <a:cs typeface="B Mitra" pitchFamily="2" charset="-78"/>
              </a:rPr>
              <a:t>انرژي</a:t>
            </a:r>
            <a:r>
              <a:rPr lang="fa-IR" sz="2400" dirty="0" smtClean="0">
                <a:cs typeface="B Mitra" pitchFamily="2" charset="-78"/>
              </a:rPr>
              <a:t> </a:t>
            </a:r>
            <a:r>
              <a:rPr lang="fa-IR" sz="2400" dirty="0" err="1" smtClean="0">
                <a:cs typeface="B Mitra" pitchFamily="2" charset="-78"/>
              </a:rPr>
              <a:t>وضعيت</a:t>
            </a:r>
            <a:r>
              <a:rPr lang="fa-IR" sz="2400" dirty="0" smtClean="0">
                <a:cs typeface="B Mitra" pitchFamily="2" charset="-78"/>
              </a:rPr>
              <a:t> </a:t>
            </a:r>
            <a:r>
              <a:rPr lang="fa-IR" sz="2400" dirty="0" err="1" smtClean="0">
                <a:cs typeface="B Mitra" pitchFamily="2" charset="-78"/>
              </a:rPr>
              <a:t>مطلوبي</a:t>
            </a:r>
            <a:r>
              <a:rPr lang="fa-IR" sz="2400" dirty="0" smtClean="0">
                <a:cs typeface="B Mitra" pitchFamily="2" charset="-78"/>
              </a:rPr>
              <a:t> در </a:t>
            </a:r>
            <a:r>
              <a:rPr lang="fa-IR" sz="2400" dirty="0" err="1" smtClean="0">
                <a:cs typeface="B Mitra" pitchFamily="2" charset="-78"/>
              </a:rPr>
              <a:t>كشور</a:t>
            </a:r>
            <a:r>
              <a:rPr lang="fa-IR" sz="2400" dirty="0" smtClean="0">
                <a:cs typeface="B Mitra" pitchFamily="2" charset="-78"/>
              </a:rPr>
              <a:t> ندارد.</a:t>
            </a:r>
          </a:p>
          <a:p>
            <a:pPr lvl="1" algn="r" rtl="1">
              <a:buFont typeface="Wingdings" pitchFamily="2" charset="2"/>
              <a:buChar char="Ø"/>
            </a:pPr>
            <a:r>
              <a:rPr lang="fa-IR" sz="2400" dirty="0" err="1" smtClean="0">
                <a:cs typeface="B Mitra" pitchFamily="2" charset="-78"/>
              </a:rPr>
              <a:t>وضعيت</a:t>
            </a:r>
            <a:r>
              <a:rPr lang="fa-IR" sz="2400" dirty="0" smtClean="0">
                <a:cs typeface="B Mitra" pitchFamily="2" charset="-78"/>
              </a:rPr>
              <a:t> رقابت </a:t>
            </a:r>
            <a:r>
              <a:rPr lang="fa-IR" sz="2400" dirty="0" err="1" smtClean="0">
                <a:cs typeface="B Mitra" pitchFamily="2" charset="-78"/>
              </a:rPr>
              <a:t>اقتصادي</a:t>
            </a:r>
            <a:r>
              <a:rPr lang="fa-IR" sz="2400" dirty="0" smtClean="0">
                <a:cs typeface="B Mitra" pitchFamily="2" charset="-78"/>
              </a:rPr>
              <a:t> و </a:t>
            </a:r>
            <a:r>
              <a:rPr lang="fa-IR" sz="2400" dirty="0" err="1" smtClean="0">
                <a:cs typeface="B Mitra" pitchFamily="2" charset="-78"/>
              </a:rPr>
              <a:t>محيط</a:t>
            </a:r>
            <a:r>
              <a:rPr lang="fa-IR" sz="2400" dirty="0" smtClean="0">
                <a:cs typeface="B Mitra" pitchFamily="2" charset="-78"/>
              </a:rPr>
              <a:t> </a:t>
            </a:r>
            <a:r>
              <a:rPr lang="fa-IR" sz="2400" dirty="0" err="1" smtClean="0">
                <a:cs typeface="B Mitra" pitchFamily="2" charset="-78"/>
              </a:rPr>
              <a:t>كسب</a:t>
            </a:r>
            <a:r>
              <a:rPr lang="fa-IR" sz="2400" dirty="0" smtClean="0">
                <a:cs typeface="B Mitra" pitchFamily="2" charset="-78"/>
              </a:rPr>
              <a:t> و </a:t>
            </a:r>
            <a:r>
              <a:rPr lang="fa-IR" sz="2400" dirty="0" err="1" smtClean="0">
                <a:cs typeface="B Mitra" pitchFamily="2" charset="-78"/>
              </a:rPr>
              <a:t>كار</a:t>
            </a:r>
            <a:r>
              <a:rPr lang="fa-IR" sz="2400" dirty="0" smtClean="0">
                <a:cs typeface="B Mitra" pitchFamily="2" charset="-78"/>
              </a:rPr>
              <a:t> در </a:t>
            </a:r>
            <a:r>
              <a:rPr lang="fa-IR" sz="2400" dirty="0" err="1" smtClean="0">
                <a:cs typeface="B Mitra" pitchFamily="2" charset="-78"/>
              </a:rPr>
              <a:t>اين</a:t>
            </a:r>
            <a:r>
              <a:rPr lang="fa-IR" sz="2400" dirty="0" smtClean="0">
                <a:cs typeface="B Mitra" pitchFamily="2" charset="-78"/>
              </a:rPr>
              <a:t> سالها بهبود </a:t>
            </a:r>
            <a:r>
              <a:rPr lang="fa-IR" sz="2400" dirty="0" err="1" smtClean="0">
                <a:cs typeface="B Mitra" pitchFamily="2" charset="-78"/>
              </a:rPr>
              <a:t>نيافته</a:t>
            </a:r>
            <a:r>
              <a:rPr lang="fa-IR" sz="2400" dirty="0" smtClean="0">
                <a:cs typeface="B Mitra" pitchFamily="2" charset="-78"/>
              </a:rPr>
              <a:t> است.</a:t>
            </a:r>
          </a:p>
          <a:p>
            <a:pPr lvl="1" algn="r" rtl="1">
              <a:buFont typeface="Wingdings" pitchFamily="2" charset="2"/>
              <a:buChar char="Ø"/>
            </a:pPr>
            <a:r>
              <a:rPr lang="fa-IR" sz="2400" dirty="0" smtClean="0">
                <a:cs typeface="B Mitra" pitchFamily="2" charset="-78"/>
              </a:rPr>
              <a:t>سهم بخش </a:t>
            </a:r>
            <a:r>
              <a:rPr lang="fa-IR" sz="2400" dirty="0" err="1" smtClean="0">
                <a:cs typeface="B Mitra" pitchFamily="2" charset="-78"/>
              </a:rPr>
              <a:t>هاي</a:t>
            </a:r>
            <a:r>
              <a:rPr lang="fa-IR" sz="2400" dirty="0" smtClean="0">
                <a:cs typeface="B Mitra" pitchFamily="2" charset="-78"/>
              </a:rPr>
              <a:t> </a:t>
            </a:r>
            <a:r>
              <a:rPr lang="fa-IR" sz="2400" dirty="0" err="1" smtClean="0">
                <a:cs typeface="B Mitra" pitchFamily="2" charset="-78"/>
              </a:rPr>
              <a:t>خصوصي</a:t>
            </a:r>
            <a:r>
              <a:rPr lang="fa-IR" sz="2400" dirty="0" smtClean="0">
                <a:cs typeface="B Mitra" pitchFamily="2" charset="-78"/>
              </a:rPr>
              <a:t> و </a:t>
            </a:r>
            <a:r>
              <a:rPr lang="fa-IR" sz="2400" dirty="0" err="1" smtClean="0">
                <a:cs typeface="B Mitra" pitchFamily="2" charset="-78"/>
              </a:rPr>
              <a:t>تعاوني</a:t>
            </a:r>
            <a:r>
              <a:rPr lang="fa-IR" sz="2400" dirty="0" smtClean="0">
                <a:cs typeface="B Mitra" pitchFamily="2" charset="-78"/>
              </a:rPr>
              <a:t> از </a:t>
            </a:r>
            <a:r>
              <a:rPr lang="fa-IR" sz="2400" dirty="0" err="1" smtClean="0">
                <a:cs typeface="B Mitra" pitchFamily="2" charset="-78"/>
              </a:rPr>
              <a:t>واگذاريها</a:t>
            </a:r>
            <a:r>
              <a:rPr lang="fa-IR" sz="2400" dirty="0" smtClean="0">
                <a:cs typeface="B Mitra" pitchFamily="2" charset="-78"/>
              </a:rPr>
              <a:t> مطلوب نبوده است. هدف از </a:t>
            </a:r>
            <a:r>
              <a:rPr lang="fa-IR" sz="2400" dirty="0" err="1" smtClean="0">
                <a:cs typeface="B Mitra" pitchFamily="2" charset="-78"/>
              </a:rPr>
              <a:t>واگذاري</a:t>
            </a:r>
            <a:r>
              <a:rPr lang="fa-IR" sz="2400" dirty="0" smtClean="0">
                <a:cs typeface="B Mitra" pitchFamily="2" charset="-78"/>
              </a:rPr>
              <a:t> ها </a:t>
            </a:r>
            <a:r>
              <a:rPr lang="fa-IR" sz="2400" dirty="0" err="1" smtClean="0">
                <a:cs typeface="B Mitra" pitchFamily="2" charset="-78"/>
              </a:rPr>
              <a:t>بيشتر</a:t>
            </a:r>
            <a:r>
              <a:rPr lang="fa-IR" sz="2400" dirty="0" smtClean="0">
                <a:cs typeface="B Mitra" pitchFamily="2" charset="-78"/>
              </a:rPr>
              <a:t> در جهت تحقق منابع بودجه </a:t>
            </a:r>
            <a:r>
              <a:rPr lang="fa-IR" sz="2400" dirty="0" err="1" smtClean="0">
                <a:cs typeface="B Mitra" pitchFamily="2" charset="-78"/>
              </a:rPr>
              <a:t>اي</a:t>
            </a:r>
            <a:r>
              <a:rPr lang="fa-IR" sz="2400" dirty="0" smtClean="0">
                <a:cs typeface="B Mitra" pitchFamily="2" charset="-78"/>
              </a:rPr>
              <a:t> دولت مد نظر قرار گرفته است.</a:t>
            </a:r>
          </a:p>
          <a:p>
            <a:pPr lvl="1" algn="r" rtl="1">
              <a:buFont typeface="Wingdings" pitchFamily="2" charset="2"/>
              <a:buChar char="Ø"/>
            </a:pPr>
            <a:r>
              <a:rPr lang="fa-IR" sz="2400" dirty="0" smtClean="0">
                <a:cs typeface="B Mitra" pitchFamily="2" charset="-78"/>
              </a:rPr>
              <a:t>بار </a:t>
            </a:r>
            <a:r>
              <a:rPr lang="fa-IR" sz="2400" dirty="0" err="1" smtClean="0">
                <a:cs typeface="B Mitra" pitchFamily="2" charset="-78"/>
              </a:rPr>
              <a:t>مالي</a:t>
            </a:r>
            <a:r>
              <a:rPr lang="fa-IR" sz="2400" dirty="0" smtClean="0">
                <a:cs typeface="B Mitra" pitchFamily="2" charset="-78"/>
              </a:rPr>
              <a:t> و </a:t>
            </a:r>
            <a:r>
              <a:rPr lang="fa-IR" sz="2400" dirty="0" err="1" smtClean="0">
                <a:cs typeface="B Mitra" pitchFamily="2" charset="-78"/>
              </a:rPr>
              <a:t>مديريتي</a:t>
            </a:r>
            <a:r>
              <a:rPr lang="fa-IR" sz="2400" dirty="0" smtClean="0">
                <a:cs typeface="B Mitra" pitchFamily="2" charset="-78"/>
              </a:rPr>
              <a:t> دولت در اقتصاد </a:t>
            </a:r>
            <a:r>
              <a:rPr lang="fa-IR" sz="2400" dirty="0" err="1" smtClean="0">
                <a:cs typeface="B Mitra" pitchFamily="2" charset="-78"/>
              </a:rPr>
              <a:t>كاهش</a:t>
            </a:r>
            <a:r>
              <a:rPr lang="fa-IR" sz="2400" dirty="0" smtClean="0">
                <a:cs typeface="B Mitra" pitchFamily="2" charset="-78"/>
              </a:rPr>
              <a:t> </a:t>
            </a:r>
            <a:r>
              <a:rPr lang="fa-IR" sz="2400" dirty="0" err="1" smtClean="0">
                <a:cs typeface="B Mitra" pitchFamily="2" charset="-78"/>
              </a:rPr>
              <a:t>محسوسي</a:t>
            </a:r>
            <a:r>
              <a:rPr lang="fa-IR" sz="2400" dirty="0" smtClean="0">
                <a:cs typeface="B Mitra" pitchFamily="2" charset="-78"/>
              </a:rPr>
              <a:t> نداشته است.</a:t>
            </a:r>
          </a:p>
          <a:p>
            <a:pPr lvl="1" algn="r" rtl="1">
              <a:buFont typeface="Wingdings" pitchFamily="2" charset="2"/>
              <a:buChar char="Ø"/>
            </a:pPr>
            <a:r>
              <a:rPr lang="fa-IR" sz="2400" dirty="0" smtClean="0">
                <a:cs typeface="B Mitra" pitchFamily="2" charset="-78"/>
              </a:rPr>
              <a:t>سطح </a:t>
            </a:r>
            <a:r>
              <a:rPr lang="fa-IR" sz="2400" dirty="0" err="1" smtClean="0">
                <a:cs typeface="B Mitra" pitchFamily="2" charset="-78"/>
              </a:rPr>
              <a:t>عمومي</a:t>
            </a:r>
            <a:r>
              <a:rPr lang="fa-IR" sz="2400" dirty="0" smtClean="0">
                <a:cs typeface="B Mitra" pitchFamily="2" charset="-78"/>
              </a:rPr>
              <a:t> اشتغال </a:t>
            </a:r>
            <a:r>
              <a:rPr lang="fa-IR" sz="2400" dirty="0" err="1" smtClean="0">
                <a:cs typeface="B Mitra" pitchFamily="2" charset="-78"/>
              </a:rPr>
              <a:t>افزايش</a:t>
            </a:r>
            <a:r>
              <a:rPr lang="fa-IR" sz="2400" dirty="0" smtClean="0">
                <a:cs typeface="B Mitra" pitchFamily="2" charset="-78"/>
              </a:rPr>
              <a:t> </a:t>
            </a:r>
            <a:r>
              <a:rPr lang="fa-IR" sz="2400" dirty="0" err="1" smtClean="0">
                <a:cs typeface="B Mitra" pitchFamily="2" charset="-78"/>
              </a:rPr>
              <a:t>نيافته</a:t>
            </a:r>
            <a:r>
              <a:rPr lang="fa-IR" sz="2400" dirty="0" smtClean="0">
                <a:cs typeface="B Mitra" pitchFamily="2" charset="-78"/>
              </a:rPr>
              <a:t> است.</a:t>
            </a:r>
          </a:p>
          <a:p>
            <a:pPr lvl="1" algn="r" rtl="1">
              <a:buFont typeface="Wingdings" pitchFamily="2" charset="2"/>
              <a:buChar char="Ø"/>
            </a:pPr>
            <a:r>
              <a:rPr lang="fa-IR" sz="2400" dirty="0" smtClean="0">
                <a:cs typeface="B Mitra" pitchFamily="2" charset="-78"/>
              </a:rPr>
              <a:t>درآمد </a:t>
            </a:r>
            <a:r>
              <a:rPr lang="fa-IR" sz="2400" dirty="0" err="1" smtClean="0">
                <a:cs typeface="B Mitra" pitchFamily="2" charset="-78"/>
              </a:rPr>
              <a:t>خانوارها</a:t>
            </a:r>
            <a:r>
              <a:rPr lang="fa-IR" sz="2400" dirty="0" smtClean="0">
                <a:cs typeface="B Mitra" pitchFamily="2" charset="-78"/>
              </a:rPr>
              <a:t> در </a:t>
            </a:r>
            <a:r>
              <a:rPr lang="fa-IR" sz="2400" dirty="0" err="1" smtClean="0">
                <a:cs typeface="B Mitra" pitchFamily="2" charset="-78"/>
              </a:rPr>
              <a:t>اين</a:t>
            </a:r>
            <a:r>
              <a:rPr lang="fa-IR" sz="2400" dirty="0" smtClean="0">
                <a:cs typeface="B Mitra" pitchFamily="2" charset="-78"/>
              </a:rPr>
              <a:t> سال ها </a:t>
            </a:r>
            <a:r>
              <a:rPr lang="fa-IR" sz="2400" dirty="0" err="1" smtClean="0">
                <a:cs typeface="B Mitra" pitchFamily="2" charset="-78"/>
              </a:rPr>
              <a:t>كاهش</a:t>
            </a:r>
            <a:r>
              <a:rPr lang="fa-IR" sz="2400" dirty="0" smtClean="0">
                <a:cs typeface="B Mitra" pitchFamily="2" charset="-78"/>
              </a:rPr>
              <a:t> </a:t>
            </a:r>
            <a:r>
              <a:rPr lang="fa-IR" sz="2400" dirty="0" err="1" smtClean="0">
                <a:cs typeface="B Mitra" pitchFamily="2" charset="-78"/>
              </a:rPr>
              <a:t>يافته</a:t>
            </a:r>
            <a:r>
              <a:rPr lang="fa-IR" sz="2400" dirty="0" smtClean="0">
                <a:cs typeface="B Mitra" pitchFamily="2" charset="-78"/>
              </a:rPr>
              <a:t> است.</a:t>
            </a:r>
            <a:endParaRPr lang="en-US" sz="2400" dirty="0">
              <a:cs typeface="B Mitra" pitchFamily="2" charset="-78"/>
            </a:endParaRPr>
          </a:p>
        </p:txBody>
      </p:sp>
      <p:sp>
        <p:nvSpPr>
          <p:cNvPr id="3" name="Title 2"/>
          <p:cNvSpPr>
            <a:spLocks noGrp="1"/>
          </p:cNvSpPr>
          <p:nvPr>
            <p:ph type="title"/>
          </p:nvPr>
        </p:nvSpPr>
        <p:spPr/>
        <p:txBody>
          <a:bodyPr>
            <a:normAutofit/>
          </a:bodyPr>
          <a:lstStyle/>
          <a:p>
            <a:r>
              <a:rPr lang="fa-IR" sz="2800" dirty="0" smtClean="0">
                <a:cs typeface="B Titr" pitchFamily="2" charset="-78"/>
              </a:rPr>
              <a:t/>
            </a:r>
            <a:br>
              <a:rPr lang="fa-IR" sz="2800" dirty="0" smtClean="0">
                <a:cs typeface="B Titr" pitchFamily="2" charset="-78"/>
              </a:rPr>
            </a:br>
            <a:r>
              <a:rPr lang="fa-IR" sz="2800" dirty="0" smtClean="0">
                <a:cs typeface="B Titr" pitchFamily="2" charset="-78"/>
              </a:rPr>
              <a:t>جمع بندی</a:t>
            </a:r>
            <a:endParaRPr lang="en-US" sz="2800" dirty="0"/>
          </a:p>
        </p:txBody>
      </p:sp>
    </p:spTree>
    <p:extLst>
      <p:ext uri="{BB962C8B-B14F-4D97-AF65-F5344CB8AC3E}">
        <p14:creationId xmlns:p14="http://schemas.microsoft.com/office/powerpoint/2010/main" val="1811408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224" y="1428736"/>
            <a:ext cx="7408333" cy="4429156"/>
          </a:xfrm>
        </p:spPr>
        <p:txBody>
          <a:bodyPr>
            <a:normAutofit fontScale="85000" lnSpcReduction="20000"/>
          </a:bodyPr>
          <a:lstStyle/>
          <a:p>
            <a:pPr algn="just" rtl="1"/>
            <a:r>
              <a:rPr lang="fa-IR" sz="3100" dirty="0" smtClean="0">
                <a:cs typeface="B Mitra" pitchFamily="2" charset="-78"/>
              </a:rPr>
              <a:t>در </a:t>
            </a:r>
            <a:r>
              <a:rPr lang="fa-IR" sz="3100" dirty="0" err="1" smtClean="0">
                <a:cs typeface="B Mitra" pitchFamily="2" charset="-78"/>
              </a:rPr>
              <a:t>حالي</a:t>
            </a:r>
            <a:r>
              <a:rPr lang="fa-IR" sz="3100" dirty="0" smtClean="0">
                <a:cs typeface="B Mitra" pitchFamily="2" charset="-78"/>
              </a:rPr>
              <a:t> </a:t>
            </a:r>
            <a:r>
              <a:rPr lang="fa-IR" sz="3100" dirty="0" err="1" smtClean="0">
                <a:cs typeface="B Mitra" pitchFamily="2" charset="-78"/>
              </a:rPr>
              <a:t>كه</a:t>
            </a:r>
            <a:r>
              <a:rPr lang="fa-IR" sz="3100" dirty="0" smtClean="0">
                <a:cs typeface="B Mitra" pitchFamily="2" charset="-78"/>
              </a:rPr>
              <a:t> بر اساس بند 5 ماده 42 قانون </a:t>
            </a:r>
            <a:r>
              <a:rPr lang="fa-IR" sz="3100" dirty="0" err="1" smtClean="0">
                <a:cs typeface="B Mitra" pitchFamily="2" charset="-78"/>
              </a:rPr>
              <a:t>اجراي</a:t>
            </a:r>
            <a:r>
              <a:rPr lang="fa-IR" sz="3100" dirty="0" smtClean="0">
                <a:cs typeface="B Mitra" pitchFamily="2" charset="-78"/>
              </a:rPr>
              <a:t> </a:t>
            </a:r>
            <a:r>
              <a:rPr lang="fa-IR" sz="3100" dirty="0" err="1" smtClean="0">
                <a:cs typeface="B Mitra" pitchFamily="2" charset="-78"/>
              </a:rPr>
              <a:t>سياست</a:t>
            </a:r>
            <a:r>
              <a:rPr lang="fa-IR" sz="3100" dirty="0" smtClean="0">
                <a:cs typeface="B Mitra" pitchFamily="2" charset="-78"/>
              </a:rPr>
              <a:t> </a:t>
            </a:r>
            <a:r>
              <a:rPr lang="fa-IR" sz="3100" dirty="0" err="1" smtClean="0">
                <a:cs typeface="B Mitra" pitchFamily="2" charset="-78"/>
              </a:rPr>
              <a:t>هاي</a:t>
            </a:r>
            <a:r>
              <a:rPr lang="fa-IR" sz="3100" dirty="0" smtClean="0">
                <a:cs typeface="B Mitra" pitchFamily="2" charset="-78"/>
              </a:rPr>
              <a:t> </a:t>
            </a:r>
            <a:r>
              <a:rPr lang="fa-IR" sz="3100" dirty="0" err="1" smtClean="0">
                <a:cs typeface="B Mitra" pitchFamily="2" charset="-78"/>
              </a:rPr>
              <a:t>كلي</a:t>
            </a:r>
            <a:r>
              <a:rPr lang="fa-IR" sz="3100" dirty="0" smtClean="0">
                <a:cs typeface="B Mitra" pitchFamily="2" charset="-78"/>
              </a:rPr>
              <a:t> اصل 44 قانون </a:t>
            </a:r>
            <a:r>
              <a:rPr lang="fa-IR" sz="3100" dirty="0" err="1" smtClean="0">
                <a:cs typeface="B Mitra" pitchFamily="2" charset="-78"/>
              </a:rPr>
              <a:t>اساسي</a:t>
            </a:r>
            <a:r>
              <a:rPr lang="fa-IR" sz="3100" dirty="0" smtClean="0">
                <a:cs typeface="B Mitra" pitchFamily="2" charset="-78"/>
              </a:rPr>
              <a:t>، شاخص </a:t>
            </a:r>
            <a:r>
              <a:rPr lang="fa-IR" sz="3100" dirty="0" err="1" smtClean="0">
                <a:cs typeface="B Mitra" pitchFamily="2" charset="-78"/>
              </a:rPr>
              <a:t>هاي</a:t>
            </a:r>
            <a:r>
              <a:rPr lang="fa-IR" sz="3100" dirty="0" smtClean="0">
                <a:cs typeface="B Mitra" pitchFamily="2" charset="-78"/>
              </a:rPr>
              <a:t> 42 گانه </a:t>
            </a:r>
            <a:r>
              <a:rPr lang="fa-IR" sz="3100" dirty="0" err="1" smtClean="0">
                <a:cs typeface="B Mitra" pitchFamily="2" charset="-78"/>
              </a:rPr>
              <a:t>اي</a:t>
            </a:r>
            <a:r>
              <a:rPr lang="fa-IR" sz="3100" dirty="0" smtClean="0">
                <a:cs typeface="B Mitra" pitchFamily="2" charset="-78"/>
              </a:rPr>
              <a:t> </a:t>
            </a:r>
            <a:r>
              <a:rPr lang="fa-IR" sz="3100" dirty="0" err="1" smtClean="0">
                <a:cs typeface="B Mitra" pitchFamily="2" charset="-78"/>
              </a:rPr>
              <a:t>براي</a:t>
            </a:r>
            <a:r>
              <a:rPr lang="fa-IR" sz="3100" dirty="0" smtClean="0">
                <a:cs typeface="B Mitra" pitchFamily="2" charset="-78"/>
              </a:rPr>
              <a:t> تحقق اهداف </a:t>
            </a:r>
            <a:r>
              <a:rPr lang="fa-IR" sz="3100" dirty="0" err="1" smtClean="0">
                <a:cs typeface="B Mitra" pitchFamily="2" charset="-78"/>
              </a:rPr>
              <a:t>سياست</a:t>
            </a:r>
            <a:r>
              <a:rPr lang="fa-IR" sz="3100" dirty="0" smtClean="0">
                <a:cs typeface="B Mitra" pitchFamily="2" charset="-78"/>
              </a:rPr>
              <a:t> </a:t>
            </a:r>
            <a:r>
              <a:rPr lang="fa-IR" sz="3100" dirty="0" err="1" smtClean="0">
                <a:cs typeface="B Mitra" pitchFamily="2" charset="-78"/>
              </a:rPr>
              <a:t>هاي</a:t>
            </a:r>
            <a:r>
              <a:rPr lang="fa-IR" sz="3100" dirty="0" smtClean="0">
                <a:cs typeface="B Mitra" pitchFamily="2" charset="-78"/>
              </a:rPr>
              <a:t> </a:t>
            </a:r>
            <a:r>
              <a:rPr lang="fa-IR" sz="3100" dirty="0" err="1" smtClean="0">
                <a:cs typeface="B Mitra" pitchFamily="2" charset="-78"/>
              </a:rPr>
              <a:t>كلي</a:t>
            </a:r>
            <a:r>
              <a:rPr lang="fa-IR" sz="3100" dirty="0" smtClean="0">
                <a:cs typeface="B Mitra" pitchFamily="2" charset="-78"/>
              </a:rPr>
              <a:t> اصل 44 قانون </a:t>
            </a:r>
            <a:r>
              <a:rPr lang="fa-IR" sz="3100" dirty="0" err="1" smtClean="0">
                <a:cs typeface="B Mitra" pitchFamily="2" charset="-78"/>
              </a:rPr>
              <a:t>اساسي</a:t>
            </a:r>
            <a:r>
              <a:rPr lang="fa-IR" sz="3100" dirty="0" smtClean="0">
                <a:cs typeface="B Mitra" pitchFamily="2" charset="-78"/>
              </a:rPr>
              <a:t> </a:t>
            </a:r>
            <a:r>
              <a:rPr lang="fa-IR" sz="3100" dirty="0" err="1" smtClean="0">
                <a:cs typeface="B Mitra" pitchFamily="2" charset="-78"/>
              </a:rPr>
              <a:t>تعيين</a:t>
            </a:r>
            <a:r>
              <a:rPr lang="fa-IR" sz="3100" dirty="0" smtClean="0">
                <a:cs typeface="B Mitra" pitchFamily="2" charset="-78"/>
              </a:rPr>
              <a:t> و دستگاه مسئول آن </a:t>
            </a:r>
            <a:r>
              <a:rPr lang="fa-IR" sz="3100" smtClean="0">
                <a:cs typeface="B Mitra" pitchFamily="2" charset="-78"/>
              </a:rPr>
              <a:t>مشخص </a:t>
            </a:r>
            <a:r>
              <a:rPr lang="fa-IR" sz="3100" smtClean="0">
                <a:cs typeface="B Mitra" pitchFamily="2" charset="-78"/>
              </a:rPr>
              <a:t>شده، </a:t>
            </a:r>
            <a:r>
              <a:rPr lang="fa-IR" sz="3100" dirty="0" smtClean="0">
                <a:cs typeface="B Mitra" pitchFamily="2" charset="-78"/>
              </a:rPr>
              <a:t>اما </a:t>
            </a:r>
            <a:r>
              <a:rPr lang="fa-IR" sz="3100" dirty="0" err="1" smtClean="0">
                <a:cs typeface="B Mitra" pitchFamily="2" charset="-78"/>
              </a:rPr>
              <a:t>عملكرد</a:t>
            </a:r>
            <a:r>
              <a:rPr lang="fa-IR" sz="3100" dirty="0" smtClean="0">
                <a:cs typeface="B Mitra" pitchFamily="2" charset="-78"/>
              </a:rPr>
              <a:t> آن نشان </a:t>
            </a:r>
            <a:r>
              <a:rPr lang="fa-IR" sz="3100" dirty="0" err="1" smtClean="0">
                <a:cs typeface="B Mitra" pitchFamily="2" charset="-78"/>
              </a:rPr>
              <a:t>ميدهد</a:t>
            </a:r>
            <a:r>
              <a:rPr lang="fa-IR" sz="3100" dirty="0" smtClean="0">
                <a:cs typeface="B Mitra" pitchFamily="2" charset="-78"/>
              </a:rPr>
              <a:t> پس از گذشت 5 سال از ابلاغ قانون، دستگاه </a:t>
            </a:r>
            <a:r>
              <a:rPr lang="fa-IR" sz="3100" dirty="0" err="1" smtClean="0">
                <a:cs typeface="B Mitra" pitchFamily="2" charset="-78"/>
              </a:rPr>
              <a:t>هاي</a:t>
            </a:r>
            <a:r>
              <a:rPr lang="fa-IR" sz="3100" dirty="0" smtClean="0">
                <a:cs typeface="B Mitra" pitchFamily="2" charset="-78"/>
              </a:rPr>
              <a:t> مسئول </a:t>
            </a:r>
            <a:r>
              <a:rPr lang="fa-IR" sz="3100" dirty="0" err="1" smtClean="0">
                <a:cs typeface="B Mitra" pitchFamily="2" charset="-78"/>
              </a:rPr>
              <a:t>همكاري</a:t>
            </a:r>
            <a:r>
              <a:rPr lang="fa-IR" sz="3100" dirty="0" smtClean="0">
                <a:cs typeface="B Mitra" pitchFamily="2" charset="-78"/>
              </a:rPr>
              <a:t> لازم را در خصوص ارائه گزارش </a:t>
            </a:r>
            <a:r>
              <a:rPr lang="fa-IR" sz="3100" dirty="0" err="1" smtClean="0">
                <a:cs typeface="B Mitra" pitchFamily="2" charset="-78"/>
              </a:rPr>
              <a:t>عملكرد</a:t>
            </a:r>
            <a:r>
              <a:rPr lang="fa-IR" sz="3100" dirty="0" smtClean="0">
                <a:cs typeface="B Mitra" pitchFamily="2" charset="-78"/>
              </a:rPr>
              <a:t> شاخص ها ارائه </a:t>
            </a:r>
            <a:r>
              <a:rPr lang="fa-IR" sz="3100" dirty="0" err="1" smtClean="0">
                <a:cs typeface="B Mitra" pitchFamily="2" charset="-78"/>
              </a:rPr>
              <a:t>نكرده</a:t>
            </a:r>
            <a:r>
              <a:rPr lang="fa-IR" sz="3100" dirty="0" smtClean="0">
                <a:cs typeface="B Mitra" pitchFamily="2" charset="-78"/>
              </a:rPr>
              <a:t> </a:t>
            </a:r>
            <a:r>
              <a:rPr lang="fa-IR" sz="3100" dirty="0" err="1" smtClean="0">
                <a:cs typeface="B Mitra" pitchFamily="2" charset="-78"/>
              </a:rPr>
              <a:t>اند</a:t>
            </a:r>
            <a:r>
              <a:rPr lang="fa-IR" sz="3100" dirty="0" smtClean="0">
                <a:cs typeface="B Mitra" pitchFamily="2" charset="-78"/>
              </a:rPr>
              <a:t>. </a:t>
            </a:r>
          </a:p>
          <a:p>
            <a:pPr algn="r" rtl="1"/>
            <a:endParaRPr lang="fa-IR" dirty="0" smtClean="0">
              <a:cs typeface="B Mitra" pitchFamily="2" charset="-78"/>
            </a:endParaRPr>
          </a:p>
          <a:p>
            <a:pPr algn="r" rtl="1"/>
            <a:r>
              <a:rPr lang="fa-IR" dirty="0" smtClean="0">
                <a:cs typeface="B Mitra" pitchFamily="2" charset="-78"/>
              </a:rPr>
              <a:t>دستگاه </a:t>
            </a:r>
            <a:r>
              <a:rPr lang="fa-IR" dirty="0" err="1" smtClean="0">
                <a:cs typeface="B Mitra" pitchFamily="2" charset="-78"/>
              </a:rPr>
              <a:t>هاي</a:t>
            </a:r>
            <a:r>
              <a:rPr lang="fa-IR" dirty="0" smtClean="0">
                <a:cs typeface="B Mitra" pitchFamily="2" charset="-78"/>
              </a:rPr>
              <a:t> مسئول در </a:t>
            </a:r>
            <a:r>
              <a:rPr lang="fa-IR" dirty="0" err="1" smtClean="0">
                <a:cs typeface="B Mitra" pitchFamily="2" charset="-78"/>
              </a:rPr>
              <a:t>تهيه</a:t>
            </a:r>
            <a:r>
              <a:rPr lang="fa-IR" dirty="0" smtClean="0">
                <a:cs typeface="B Mitra" pitchFamily="2" charset="-78"/>
              </a:rPr>
              <a:t> گزارش </a:t>
            </a:r>
            <a:r>
              <a:rPr lang="fa-IR" dirty="0" err="1" smtClean="0">
                <a:cs typeface="B Mitra" pitchFamily="2" charset="-78"/>
              </a:rPr>
              <a:t>اين</a:t>
            </a:r>
            <a:r>
              <a:rPr lang="fa-IR" dirty="0" smtClean="0">
                <a:cs typeface="B Mitra" pitchFamily="2" charset="-78"/>
              </a:rPr>
              <a:t> شاخص ها عبارتند از: </a:t>
            </a:r>
          </a:p>
          <a:p>
            <a:pPr lvl="2" algn="r" rtl="1">
              <a:buFont typeface="Wingdings" pitchFamily="2" charset="2"/>
              <a:buChar char="Ø"/>
            </a:pPr>
            <a:r>
              <a:rPr lang="fa-IR" dirty="0" smtClean="0">
                <a:cs typeface="B Mitra" pitchFamily="2" charset="-78"/>
              </a:rPr>
              <a:t>معاونت برنامه </a:t>
            </a:r>
            <a:r>
              <a:rPr lang="fa-IR" dirty="0" err="1" smtClean="0">
                <a:cs typeface="B Mitra" pitchFamily="2" charset="-78"/>
              </a:rPr>
              <a:t>ريزي</a:t>
            </a:r>
            <a:r>
              <a:rPr lang="fa-IR" dirty="0" smtClean="0">
                <a:cs typeface="B Mitra" pitchFamily="2" charset="-78"/>
              </a:rPr>
              <a:t> و نظارت </a:t>
            </a:r>
            <a:r>
              <a:rPr lang="fa-IR" dirty="0" err="1" smtClean="0">
                <a:cs typeface="B Mitra" pitchFamily="2" charset="-78"/>
              </a:rPr>
              <a:t>راهبردي</a:t>
            </a:r>
            <a:r>
              <a:rPr lang="fa-IR" dirty="0" smtClean="0">
                <a:cs typeface="B Mitra" pitchFamily="2" charset="-78"/>
              </a:rPr>
              <a:t> </a:t>
            </a:r>
            <a:r>
              <a:rPr lang="fa-IR" dirty="0" err="1" smtClean="0">
                <a:cs typeface="B Mitra" pitchFamily="2" charset="-78"/>
              </a:rPr>
              <a:t>رئيس</a:t>
            </a:r>
            <a:r>
              <a:rPr lang="fa-IR" dirty="0" smtClean="0">
                <a:cs typeface="B Mitra" pitchFamily="2" charset="-78"/>
              </a:rPr>
              <a:t> جمهور</a:t>
            </a:r>
          </a:p>
          <a:p>
            <a:pPr lvl="2" algn="r" rtl="1">
              <a:buFont typeface="Wingdings" pitchFamily="2" charset="2"/>
              <a:buChar char="Ø"/>
            </a:pPr>
            <a:r>
              <a:rPr lang="fa-IR" dirty="0" smtClean="0">
                <a:cs typeface="B Mitra" pitchFamily="2" charset="-78"/>
              </a:rPr>
              <a:t>وزارت امور </a:t>
            </a:r>
            <a:r>
              <a:rPr lang="fa-IR" dirty="0" err="1" smtClean="0">
                <a:cs typeface="B Mitra" pitchFamily="2" charset="-78"/>
              </a:rPr>
              <a:t>اقتصادي</a:t>
            </a:r>
            <a:r>
              <a:rPr lang="fa-IR" dirty="0" smtClean="0">
                <a:cs typeface="B Mitra" pitchFamily="2" charset="-78"/>
              </a:rPr>
              <a:t> و </a:t>
            </a:r>
            <a:r>
              <a:rPr lang="fa-IR" dirty="0" err="1" smtClean="0">
                <a:cs typeface="B Mitra" pitchFamily="2" charset="-78"/>
              </a:rPr>
              <a:t>دارايي</a:t>
            </a:r>
            <a:endParaRPr lang="fa-IR" dirty="0" smtClean="0">
              <a:cs typeface="B Mitra" pitchFamily="2" charset="-78"/>
            </a:endParaRPr>
          </a:p>
          <a:p>
            <a:pPr lvl="2" algn="r" rtl="1">
              <a:buFont typeface="Wingdings" pitchFamily="2" charset="2"/>
              <a:buChar char="Ø"/>
            </a:pPr>
            <a:r>
              <a:rPr lang="fa-IR" dirty="0" smtClean="0">
                <a:cs typeface="B Mitra" pitchFamily="2" charset="-78"/>
              </a:rPr>
              <a:t>وزارت تعاون </a:t>
            </a:r>
            <a:r>
              <a:rPr lang="fa-IR" dirty="0" err="1" smtClean="0">
                <a:cs typeface="B Mitra" pitchFamily="2" charset="-78"/>
              </a:rPr>
              <a:t>كار</a:t>
            </a:r>
            <a:r>
              <a:rPr lang="fa-IR" dirty="0" smtClean="0">
                <a:cs typeface="B Mitra" pitchFamily="2" charset="-78"/>
              </a:rPr>
              <a:t> و رفاه </a:t>
            </a:r>
            <a:r>
              <a:rPr lang="fa-IR" dirty="0" err="1" smtClean="0">
                <a:cs typeface="B Mitra" pitchFamily="2" charset="-78"/>
              </a:rPr>
              <a:t>اجتماعي</a:t>
            </a:r>
            <a:r>
              <a:rPr lang="fa-IR" dirty="0" smtClean="0">
                <a:cs typeface="B Mitra" pitchFamily="2" charset="-78"/>
              </a:rPr>
              <a:t> </a:t>
            </a:r>
          </a:p>
          <a:p>
            <a:pPr lvl="2" algn="r" rtl="1">
              <a:buFont typeface="Wingdings" pitchFamily="2" charset="2"/>
              <a:buChar char="Ø"/>
            </a:pPr>
            <a:r>
              <a:rPr lang="fa-IR" dirty="0" err="1" smtClean="0">
                <a:cs typeface="B Mitra" pitchFamily="2" charset="-78"/>
              </a:rPr>
              <a:t>بانك</a:t>
            </a:r>
            <a:r>
              <a:rPr lang="fa-IR" dirty="0" smtClean="0">
                <a:cs typeface="B Mitra" pitchFamily="2" charset="-78"/>
              </a:rPr>
              <a:t> </a:t>
            </a:r>
            <a:r>
              <a:rPr lang="fa-IR" dirty="0" err="1" smtClean="0">
                <a:cs typeface="B Mitra" pitchFamily="2" charset="-78"/>
              </a:rPr>
              <a:t>مركزي</a:t>
            </a:r>
            <a:endParaRPr lang="fa-IR" dirty="0" smtClean="0">
              <a:cs typeface="B Mitra" pitchFamily="2" charset="-78"/>
            </a:endParaRPr>
          </a:p>
          <a:p>
            <a:pPr lvl="2" algn="r" rtl="1">
              <a:buFont typeface="Wingdings" pitchFamily="2" charset="2"/>
              <a:buChar char="Ø"/>
            </a:pPr>
            <a:r>
              <a:rPr lang="fa-IR" dirty="0" err="1" smtClean="0">
                <a:cs typeface="B Mitra" pitchFamily="2" charset="-78"/>
              </a:rPr>
              <a:t>مركز</a:t>
            </a:r>
            <a:r>
              <a:rPr lang="fa-IR" dirty="0" smtClean="0">
                <a:cs typeface="B Mitra" pitchFamily="2" charset="-78"/>
              </a:rPr>
              <a:t> آمار </a:t>
            </a:r>
            <a:r>
              <a:rPr lang="fa-IR" dirty="0" err="1" smtClean="0">
                <a:cs typeface="B Mitra" pitchFamily="2" charset="-78"/>
              </a:rPr>
              <a:t>ايران</a:t>
            </a:r>
            <a:endParaRPr lang="fa-IR" dirty="0" smtClean="0">
              <a:cs typeface="B Mitra" pitchFamily="2" charset="-78"/>
            </a:endParaRPr>
          </a:p>
          <a:p>
            <a:pPr lvl="2" algn="r" rtl="1">
              <a:buFont typeface="Wingdings" pitchFamily="2" charset="2"/>
              <a:buChar char="Ø"/>
            </a:pPr>
            <a:r>
              <a:rPr lang="fa-IR" dirty="0" smtClean="0">
                <a:cs typeface="B Mitra" pitchFamily="2" charset="-78"/>
              </a:rPr>
              <a:t>وزارت صنعت معدن و تجارت</a:t>
            </a:r>
          </a:p>
          <a:p>
            <a:pPr lvl="2" algn="r" rtl="1">
              <a:buFont typeface="Wingdings" pitchFamily="2" charset="2"/>
              <a:buChar char="Ø"/>
            </a:pPr>
            <a:r>
              <a:rPr lang="fa-IR" dirty="0" err="1" smtClean="0">
                <a:cs typeface="B Mitra" pitchFamily="2" charset="-78"/>
              </a:rPr>
              <a:t>مركز</a:t>
            </a:r>
            <a:r>
              <a:rPr lang="fa-IR" dirty="0" smtClean="0">
                <a:cs typeface="B Mitra" pitchFamily="2" charset="-78"/>
              </a:rPr>
              <a:t> </a:t>
            </a:r>
            <a:r>
              <a:rPr lang="fa-IR" dirty="0" err="1" smtClean="0">
                <a:cs typeface="B Mitra" pitchFamily="2" charset="-78"/>
              </a:rPr>
              <a:t>ملي</a:t>
            </a:r>
            <a:r>
              <a:rPr lang="fa-IR" dirty="0" smtClean="0">
                <a:cs typeface="B Mitra" pitchFamily="2" charset="-78"/>
              </a:rPr>
              <a:t> رقابت</a:t>
            </a:r>
          </a:p>
        </p:txBody>
      </p:sp>
      <p:sp>
        <p:nvSpPr>
          <p:cNvPr id="3" name="Title 2"/>
          <p:cNvSpPr>
            <a:spLocks noGrp="1"/>
          </p:cNvSpPr>
          <p:nvPr>
            <p:ph type="title"/>
          </p:nvPr>
        </p:nvSpPr>
        <p:spPr/>
        <p:txBody>
          <a:bodyPr>
            <a:normAutofit/>
          </a:bodyPr>
          <a:lstStyle/>
          <a:p>
            <a:r>
              <a:rPr lang="fa-IR" sz="2800" dirty="0" smtClean="0">
                <a:cs typeface="B Titr" pitchFamily="2" charset="-78"/>
              </a:rPr>
              <a:t>جمع بندی</a:t>
            </a:r>
            <a:endParaRPr lang="fa-I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85860"/>
            <a:ext cx="8229600" cy="1423060"/>
          </a:xfrm>
        </p:spPr>
        <p:txBody>
          <a:bodyPr>
            <a:normAutofit/>
          </a:bodyPr>
          <a:lstStyle/>
          <a:p>
            <a:pPr algn="just" rtl="1">
              <a:buFont typeface="Symbol" pitchFamily="18" charset="2"/>
              <a:buChar char="*"/>
            </a:pPr>
            <a:r>
              <a:rPr lang="fa-IR" sz="2600" dirty="0" smtClean="0">
                <a:cs typeface="B Mitra" pitchFamily="2" charset="-78"/>
              </a:rPr>
              <a:t>بررسي </a:t>
            </a:r>
            <a:r>
              <a:rPr lang="fa-IR" sz="2600" dirty="0">
                <a:cs typeface="B Mitra" pitchFamily="2" charset="-78"/>
              </a:rPr>
              <a:t>روند رشد توليد ناخالص داخلي </a:t>
            </a:r>
            <a:r>
              <a:rPr lang="fa-IR" sz="2600" dirty="0" smtClean="0">
                <a:cs typeface="B Mitra" pitchFamily="2" charset="-78"/>
              </a:rPr>
              <a:t>طی سالهای </a:t>
            </a:r>
            <a:r>
              <a:rPr lang="fa-IR" sz="2600" dirty="0">
                <a:cs typeface="B Mitra" pitchFamily="2" charset="-78"/>
              </a:rPr>
              <a:t>1384 الی 1391 </a:t>
            </a:r>
            <a:r>
              <a:rPr lang="fa-IR" sz="2600" dirty="0" smtClean="0">
                <a:cs typeface="B Mitra" pitchFamily="2" charset="-78"/>
              </a:rPr>
              <a:t>حاكي </a:t>
            </a:r>
            <a:r>
              <a:rPr lang="fa-IR" sz="2600" dirty="0">
                <a:cs typeface="B Mitra" pitchFamily="2" charset="-78"/>
              </a:rPr>
              <a:t>از آن است </a:t>
            </a:r>
            <a:r>
              <a:rPr lang="fa-IR" sz="2600" dirty="0" smtClean="0">
                <a:cs typeface="B Mitra" pitchFamily="2" charset="-78"/>
              </a:rPr>
              <a:t>که رشد </a:t>
            </a:r>
            <a:r>
              <a:rPr lang="fa-IR" sz="2600" dirty="0">
                <a:cs typeface="B Mitra" pitchFamily="2" charset="-78"/>
              </a:rPr>
              <a:t>اقتصادي كشور نزولي بوده است. اين وضعيت در </a:t>
            </a:r>
            <a:r>
              <a:rPr lang="fa-IR" sz="2600" dirty="0" smtClean="0">
                <a:cs typeface="B Mitra" pitchFamily="2" charset="-78"/>
              </a:rPr>
              <a:t>جدول و نمودار 1 نشان </a:t>
            </a:r>
            <a:r>
              <a:rPr lang="fa-IR" sz="2600" dirty="0">
                <a:cs typeface="B Mitra" pitchFamily="2" charset="-78"/>
              </a:rPr>
              <a:t>داده شده است</a:t>
            </a:r>
            <a:r>
              <a:rPr lang="fa-IR" sz="2600" dirty="0" smtClean="0">
                <a:cs typeface="B Mitra" pitchFamily="2" charset="-78"/>
              </a:rPr>
              <a:t>.</a:t>
            </a:r>
          </a:p>
        </p:txBody>
      </p:sp>
      <p:sp>
        <p:nvSpPr>
          <p:cNvPr id="2" name="Title 1"/>
          <p:cNvSpPr>
            <a:spLocks noGrp="1"/>
          </p:cNvSpPr>
          <p:nvPr>
            <p:ph type="title"/>
          </p:nvPr>
        </p:nvSpPr>
        <p:spPr>
          <a:xfrm>
            <a:off x="467544" y="620688"/>
            <a:ext cx="8229600" cy="768718"/>
          </a:xfrm>
        </p:spPr>
        <p:txBody>
          <a:bodyPr>
            <a:normAutofit fontScale="90000"/>
          </a:bodyPr>
          <a:lstStyle/>
          <a:p>
            <a:r>
              <a:rPr lang="fa-IR" sz="3100" dirty="0" smtClean="0">
                <a:latin typeface="IranNastaliq" pitchFamily="18" charset="0"/>
                <a:cs typeface="B Titr" pitchFamily="2" charset="-78"/>
              </a:rPr>
              <a:t>1- شتاب </a:t>
            </a:r>
            <a:r>
              <a:rPr lang="fa-IR" sz="3100" dirty="0" err="1" smtClean="0">
                <a:latin typeface="IranNastaliq" pitchFamily="18" charset="0"/>
                <a:cs typeface="B Titr" pitchFamily="2" charset="-78"/>
              </a:rPr>
              <a:t>بخشيدن</a:t>
            </a:r>
            <a:r>
              <a:rPr lang="fa-IR" sz="3100" dirty="0" smtClean="0">
                <a:latin typeface="IranNastaliq" pitchFamily="18" charset="0"/>
                <a:cs typeface="B Titr" pitchFamily="2" charset="-78"/>
              </a:rPr>
              <a:t> به رشد اقتصاد </a:t>
            </a:r>
            <a:r>
              <a:rPr lang="fa-IR" sz="3100" dirty="0" err="1" smtClean="0">
                <a:latin typeface="IranNastaliq" pitchFamily="18" charset="0"/>
                <a:cs typeface="B Titr" pitchFamily="2" charset="-78"/>
              </a:rPr>
              <a:t>ملي</a:t>
            </a:r>
            <a:r>
              <a:rPr lang="fa-IR" dirty="0" smtClean="0"/>
              <a:t/>
            </a:r>
            <a:br>
              <a:rPr lang="fa-IR" dirty="0" smtClean="0"/>
            </a:b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2027216070"/>
              </p:ext>
            </p:extLst>
          </p:nvPr>
        </p:nvGraphicFramePr>
        <p:xfrm>
          <a:off x="611560" y="3356992"/>
          <a:ext cx="7858180" cy="1964063"/>
        </p:xfrm>
        <a:graphic>
          <a:graphicData uri="http://schemas.openxmlformats.org/drawingml/2006/table">
            <a:tbl>
              <a:tblPr rtl="1">
                <a:tableStyleId>{3C2FFA5D-87B4-456A-9821-1D502468CF0F}</a:tableStyleId>
              </a:tblPr>
              <a:tblGrid>
                <a:gridCol w="2317260"/>
                <a:gridCol w="794626"/>
                <a:gridCol w="689146"/>
                <a:gridCol w="643992"/>
                <a:gridCol w="753176"/>
                <a:gridCol w="557384"/>
                <a:gridCol w="643992"/>
                <a:gridCol w="685442"/>
                <a:gridCol w="773162"/>
              </a:tblGrid>
              <a:tr h="392813">
                <a:tc>
                  <a:txBody>
                    <a:bodyPr/>
                    <a:lstStyle/>
                    <a:p>
                      <a:pPr algn="ctr" rtl="1">
                        <a:lnSpc>
                          <a:spcPct val="115000"/>
                        </a:lnSpc>
                        <a:spcAft>
                          <a:spcPts val="0"/>
                        </a:spcAft>
                      </a:pPr>
                      <a:r>
                        <a:rPr lang="fa-IR" sz="2000" b="0" dirty="0">
                          <a:cs typeface="B Mitra" pitchFamily="2" charset="-78"/>
                        </a:rPr>
                        <a:t>عنوان</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1384</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1385</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1386</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1387</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1388</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1389</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1390</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1391</a:t>
                      </a:r>
                      <a:endParaRPr lang="en-US" sz="2000" b="0" dirty="0">
                        <a:latin typeface="Calibri"/>
                        <a:ea typeface="Calibri"/>
                        <a:cs typeface="B Mitra" pitchFamily="2" charset="-78"/>
                      </a:endParaRPr>
                    </a:p>
                  </a:txBody>
                  <a:tcPr marL="68580" marR="68580" marT="0" marB="0" anchor="ctr"/>
                </a:tc>
              </a:tr>
              <a:tr h="785625">
                <a:tc>
                  <a:txBody>
                    <a:bodyPr/>
                    <a:lstStyle/>
                    <a:p>
                      <a:pPr algn="ctr" rtl="1">
                        <a:lnSpc>
                          <a:spcPct val="115000"/>
                        </a:lnSpc>
                        <a:spcAft>
                          <a:spcPts val="0"/>
                        </a:spcAft>
                      </a:pPr>
                      <a:r>
                        <a:rPr lang="fa-IR" sz="2000" b="0" dirty="0">
                          <a:cs typeface="B Mitra" pitchFamily="2" charset="-78"/>
                        </a:rPr>
                        <a:t>نرخ رشد تولید ناخالص داخلی </a:t>
                      </a:r>
                      <a:endParaRPr lang="en-US" sz="2000" b="0" dirty="0">
                        <a:cs typeface="B Mitra" pitchFamily="2" charset="-78"/>
                      </a:endParaRPr>
                    </a:p>
                    <a:p>
                      <a:pPr algn="ctr" rtl="1">
                        <a:lnSpc>
                          <a:spcPct val="115000"/>
                        </a:lnSpc>
                        <a:spcAft>
                          <a:spcPts val="0"/>
                        </a:spcAft>
                      </a:pPr>
                      <a:r>
                        <a:rPr lang="fa-IR" sz="2000" b="0" dirty="0">
                          <a:cs typeface="B Mitra" pitchFamily="2" charset="-78"/>
                        </a:rPr>
                        <a:t>به قیمت ثابت - با نفت (درصد)</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6.9</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6.6</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cs typeface="B Mitra" pitchFamily="2" charset="-78"/>
                        </a:rPr>
                        <a:t>5</a:t>
                      </a:r>
                      <a:endParaRPr lang="en-US" sz="2000" b="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0.8</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cs typeface="B Mitra" pitchFamily="2" charset="-78"/>
                        </a:rPr>
                        <a:t>3</a:t>
                      </a:r>
                      <a:endParaRPr lang="en-US" sz="2000" b="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5.8</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cs typeface="B Mitra" pitchFamily="2" charset="-78"/>
                        </a:rPr>
                        <a:t>3</a:t>
                      </a:r>
                      <a:endParaRPr lang="en-US" sz="2000" b="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5.8-</a:t>
                      </a:r>
                      <a:endParaRPr lang="en-US" sz="2000" b="0" dirty="0">
                        <a:latin typeface="Calibri"/>
                        <a:ea typeface="Calibri"/>
                        <a:cs typeface="B Mitra" pitchFamily="2" charset="-78"/>
                      </a:endParaRPr>
                    </a:p>
                  </a:txBody>
                  <a:tcPr marL="68580" marR="68580" marT="0" marB="0" anchor="ctr"/>
                </a:tc>
              </a:tr>
              <a:tr h="785625">
                <a:tc>
                  <a:txBody>
                    <a:bodyPr/>
                    <a:lstStyle/>
                    <a:p>
                      <a:pPr algn="ctr" rtl="1">
                        <a:lnSpc>
                          <a:spcPct val="115000"/>
                        </a:lnSpc>
                        <a:spcAft>
                          <a:spcPts val="0"/>
                        </a:spcAft>
                      </a:pPr>
                      <a:r>
                        <a:rPr lang="fa-IR" sz="2000" b="0" dirty="0">
                          <a:cs typeface="B Mitra" pitchFamily="2" charset="-78"/>
                        </a:rPr>
                        <a:t>نرخ رشد تولید ناخالص داخلی</a:t>
                      </a:r>
                      <a:endParaRPr lang="en-US" sz="2000" b="0" dirty="0">
                        <a:cs typeface="B Mitra" pitchFamily="2" charset="-78"/>
                      </a:endParaRPr>
                    </a:p>
                    <a:p>
                      <a:pPr algn="ctr" rtl="1">
                        <a:lnSpc>
                          <a:spcPct val="115000"/>
                        </a:lnSpc>
                        <a:spcAft>
                          <a:spcPts val="0"/>
                        </a:spcAft>
                      </a:pPr>
                      <a:r>
                        <a:rPr lang="fa-IR" sz="2000" b="0" dirty="0">
                          <a:cs typeface="B Mitra" pitchFamily="2" charset="-78"/>
                        </a:rPr>
                        <a:t>به قیمت ثابت - </a:t>
                      </a:r>
                      <a:r>
                        <a:rPr lang="fa-IR" sz="2000" b="0" dirty="0" smtClean="0">
                          <a:cs typeface="B Mitra" pitchFamily="2" charset="-78"/>
                        </a:rPr>
                        <a:t>بدون نفت</a:t>
                      </a:r>
                      <a:r>
                        <a:rPr lang="fa-IR" sz="2000" b="0" baseline="0" dirty="0" smtClean="0">
                          <a:cs typeface="B Mitra" pitchFamily="2" charset="-78"/>
                        </a:rPr>
                        <a:t> </a:t>
                      </a:r>
                      <a:r>
                        <a:rPr lang="fa-IR" sz="2000" b="0" dirty="0" smtClean="0">
                          <a:cs typeface="B Mitra" pitchFamily="2" charset="-78"/>
                        </a:rPr>
                        <a:t>(درصد</a:t>
                      </a:r>
                      <a:r>
                        <a:rPr lang="fa-IR" sz="2000" b="0" dirty="0">
                          <a:cs typeface="B Mitra" pitchFamily="2" charset="-78"/>
                        </a:rPr>
                        <a:t>)</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7.8</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cs typeface="B Mitra" pitchFamily="2" charset="-78"/>
                        </a:rPr>
                        <a:t>7</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5.4</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1.2</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3.7</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6.1</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3.2</a:t>
                      </a:r>
                      <a:endParaRPr lang="en-US" sz="2000" b="0" dirty="0">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smtClean="0">
                          <a:cs typeface="B Mitra" pitchFamily="2" charset="-78"/>
                        </a:rPr>
                        <a:t>3.1-</a:t>
                      </a:r>
                      <a:endParaRPr lang="en-US" sz="2000" b="0" dirty="0">
                        <a:latin typeface="Calibri"/>
                        <a:ea typeface="Calibri"/>
                        <a:cs typeface="B Mitra" pitchFamily="2" charset="-78"/>
                      </a:endParaRPr>
                    </a:p>
                  </a:txBody>
                  <a:tcPr marL="68580" marR="68580" marT="0" marB="0" anchor="ctr"/>
                </a:tc>
              </a:tr>
            </a:tbl>
          </a:graphicData>
        </a:graphic>
      </p:graphicFrame>
      <p:sp>
        <p:nvSpPr>
          <p:cNvPr id="5" name="Rectangle 4"/>
          <p:cNvSpPr/>
          <p:nvPr/>
        </p:nvSpPr>
        <p:spPr>
          <a:xfrm>
            <a:off x="2987824" y="2996952"/>
            <a:ext cx="3240360" cy="307777"/>
          </a:xfrm>
          <a:prstGeom prst="rect">
            <a:avLst/>
          </a:prstGeom>
        </p:spPr>
        <p:txBody>
          <a:bodyPr wrap="square">
            <a:spAutoFit/>
          </a:bodyPr>
          <a:lstStyle/>
          <a:p>
            <a:pPr lvl="0" algn="ctr">
              <a:spcBef>
                <a:spcPct val="20000"/>
              </a:spcBef>
              <a:buClr>
                <a:srgbClr val="31B6FD"/>
              </a:buClr>
              <a:buSzPct val="100000"/>
            </a:pPr>
            <a:r>
              <a:rPr lang="fa-IR" sz="1400" dirty="0">
                <a:cs typeface="B Mitra" pitchFamily="2" charset="-78"/>
              </a:rPr>
              <a:t>جدول 1: رشد تولید ناخالص داخلی طی سالهای 1384-1391</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latin typeface="IranNastaliq" pitchFamily="18" charset="0"/>
                <a:cs typeface="B Titr" pitchFamily="2" charset="-78"/>
              </a:rPr>
              <a:t>1- شتاب </a:t>
            </a:r>
            <a:r>
              <a:rPr lang="fa-IR" sz="2800" dirty="0" err="1" smtClean="0">
                <a:latin typeface="IranNastaliq" pitchFamily="18" charset="0"/>
                <a:cs typeface="B Titr" pitchFamily="2" charset="-78"/>
              </a:rPr>
              <a:t>بخشيدن</a:t>
            </a:r>
            <a:r>
              <a:rPr lang="fa-IR" sz="2800" dirty="0" smtClean="0">
                <a:latin typeface="IranNastaliq" pitchFamily="18" charset="0"/>
                <a:cs typeface="B Titr" pitchFamily="2" charset="-78"/>
              </a:rPr>
              <a:t> به رشد اقتصاد </a:t>
            </a:r>
            <a:r>
              <a:rPr lang="fa-IR" sz="2800" dirty="0" err="1" smtClean="0">
                <a:latin typeface="IranNastaliq" pitchFamily="18" charset="0"/>
                <a:cs typeface="B Titr" pitchFamily="2" charset="-78"/>
              </a:rPr>
              <a:t>ملي</a:t>
            </a:r>
            <a:endParaRPr lang="fa-IR" sz="2800" dirty="0">
              <a:cs typeface="B Titr" pitchFamily="2" charset="-78"/>
            </a:endParaRPr>
          </a:p>
        </p:txBody>
      </p:sp>
      <p:sp>
        <p:nvSpPr>
          <p:cNvPr id="1026" name="Rectangle 2"/>
          <p:cNvSpPr>
            <a:spLocks noChangeArrowheads="1"/>
          </p:cNvSpPr>
          <p:nvPr/>
        </p:nvSpPr>
        <p:spPr bwMode="auto">
          <a:xfrm>
            <a:off x="2878904" y="1692463"/>
            <a:ext cx="333617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1: روند رشد تولید ناخالص داخلی طی سالهای 91- 1384</a:t>
            </a:r>
            <a:endParaRPr kumimoji="0" lang="fa-IR" sz="140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Chart 1"/>
          <p:cNvPicPr>
            <a:picLocks noChangeArrowheads="1"/>
          </p:cNvPicPr>
          <p:nvPr/>
        </p:nvPicPr>
        <p:blipFill>
          <a:blip r:embed="rId2"/>
          <a:srcRect b="-81"/>
          <a:stretch>
            <a:fillRect/>
          </a:stretch>
        </p:blipFill>
        <p:spPr bwMode="auto">
          <a:xfrm>
            <a:off x="714348" y="2000240"/>
            <a:ext cx="7786742" cy="3786214"/>
          </a:xfrm>
          <a:prstGeom prst="rect">
            <a:avLst/>
          </a:prstGeom>
          <a:noFill/>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971543"/>
          </a:xfrm>
        </p:spPr>
        <p:txBody>
          <a:bodyPr>
            <a:normAutofit/>
          </a:bodyPr>
          <a:lstStyle/>
          <a:p>
            <a:pPr algn="just" rtl="1">
              <a:buFont typeface="Arial" pitchFamily="34" charset="0"/>
              <a:buChar char="•"/>
            </a:pPr>
            <a:r>
              <a:rPr lang="fa-IR" sz="2600" dirty="0">
                <a:cs typeface="B Mitra" pitchFamily="2" charset="-78"/>
              </a:rPr>
              <a:t>شاخص </a:t>
            </a:r>
            <a:r>
              <a:rPr lang="fa-IR" sz="2600" dirty="0" smtClean="0">
                <a:cs typeface="B Mitra" pitchFamily="2" charset="-78"/>
              </a:rPr>
              <a:t>درآمد سرانه از 6.1 </a:t>
            </a:r>
            <a:r>
              <a:rPr lang="fa-IR" sz="2600" dirty="0">
                <a:cs typeface="B Mitra" pitchFamily="2" charset="-78"/>
              </a:rPr>
              <a:t>ميليون ريال </a:t>
            </a:r>
            <a:r>
              <a:rPr lang="fa-IR" sz="2600" dirty="0" smtClean="0">
                <a:cs typeface="B Mitra" pitchFamily="2" charset="-78"/>
              </a:rPr>
              <a:t>در سال 84  به </a:t>
            </a:r>
            <a:r>
              <a:rPr lang="fa-IR" sz="2600" dirty="0">
                <a:cs typeface="B Mitra" pitchFamily="2" charset="-78"/>
              </a:rPr>
              <a:t>حدود </a:t>
            </a:r>
            <a:r>
              <a:rPr lang="fa-IR" sz="2600" dirty="0" smtClean="0">
                <a:cs typeface="B Mitra" pitchFamily="2" charset="-78"/>
              </a:rPr>
              <a:t>5.8 </a:t>
            </a:r>
            <a:r>
              <a:rPr lang="fa-IR" sz="2600" dirty="0">
                <a:cs typeface="B Mitra" pitchFamily="2" charset="-78"/>
              </a:rPr>
              <a:t>ميليون </a:t>
            </a:r>
            <a:r>
              <a:rPr lang="fa-IR" sz="2600" dirty="0" smtClean="0">
                <a:cs typeface="B Mitra" pitchFamily="2" charset="-78"/>
              </a:rPr>
              <a:t>ريال در سال 91 رسيده </a:t>
            </a:r>
            <a:r>
              <a:rPr lang="fa-IR" sz="2600" dirty="0">
                <a:cs typeface="B Mitra" pitchFamily="2" charset="-78"/>
              </a:rPr>
              <a:t>است. </a:t>
            </a:r>
            <a:endParaRPr lang="fa-IR" sz="2600" dirty="0" smtClean="0">
              <a:cs typeface="B Mitra" pitchFamily="2" charset="-78"/>
            </a:endParaRPr>
          </a:p>
          <a:p>
            <a:pPr algn="just"/>
            <a:endParaRPr lang="fa-IR" dirty="0" smtClean="0">
              <a:cs typeface="B Mitra" pitchFamily="2" charset="-78"/>
            </a:endParaRPr>
          </a:p>
          <a:p>
            <a:pPr algn="just"/>
            <a:endParaRPr lang="en-US" dirty="0">
              <a:cs typeface="B Mitra" pitchFamily="2" charset="-78"/>
            </a:endParaRPr>
          </a:p>
          <a:p>
            <a:endParaRPr lang="fa-IR" dirty="0"/>
          </a:p>
        </p:txBody>
      </p:sp>
      <p:sp>
        <p:nvSpPr>
          <p:cNvPr id="7" name="Title 1"/>
          <p:cNvSpPr>
            <a:spLocks noGrp="1"/>
          </p:cNvSpPr>
          <p:nvPr>
            <p:ph type="title"/>
          </p:nvPr>
        </p:nvSpPr>
        <p:spPr/>
        <p:txBody>
          <a:bodyPr>
            <a:normAutofit/>
          </a:bodyPr>
          <a:lstStyle/>
          <a:p>
            <a:r>
              <a:rPr lang="fa-IR" sz="2800" dirty="0" smtClean="0">
                <a:latin typeface="IranNastaliq" pitchFamily="18" charset="0"/>
                <a:cs typeface="B Titr" pitchFamily="2" charset="-78"/>
              </a:rPr>
              <a:t>1- شتاب </a:t>
            </a:r>
            <a:r>
              <a:rPr lang="fa-IR" sz="2800" dirty="0" err="1" smtClean="0">
                <a:latin typeface="IranNastaliq" pitchFamily="18" charset="0"/>
                <a:cs typeface="B Titr" pitchFamily="2" charset="-78"/>
              </a:rPr>
              <a:t>بخشيدن</a:t>
            </a:r>
            <a:r>
              <a:rPr lang="fa-IR" sz="2800" dirty="0" smtClean="0">
                <a:latin typeface="IranNastaliq" pitchFamily="18" charset="0"/>
                <a:cs typeface="B Titr" pitchFamily="2" charset="-78"/>
              </a:rPr>
              <a:t> به رشد اقتصاد </a:t>
            </a:r>
            <a:r>
              <a:rPr lang="fa-IR" sz="2800" dirty="0" err="1" smtClean="0">
                <a:latin typeface="IranNastaliq" pitchFamily="18" charset="0"/>
                <a:cs typeface="B Titr" pitchFamily="2" charset="-78"/>
              </a:rPr>
              <a:t>ملي</a:t>
            </a:r>
            <a:endParaRPr lang="fa-IR" sz="2800" dirty="0">
              <a:cs typeface="B Titr" pitchFamily="2" charset="-78"/>
            </a:endParaRPr>
          </a:p>
        </p:txBody>
      </p:sp>
      <p:sp>
        <p:nvSpPr>
          <p:cNvPr id="19458" name="Rectangle 2"/>
          <p:cNvSpPr>
            <a:spLocks noChangeArrowheads="1"/>
          </p:cNvSpPr>
          <p:nvPr/>
        </p:nvSpPr>
        <p:spPr bwMode="auto">
          <a:xfrm>
            <a:off x="2365009" y="2708920"/>
            <a:ext cx="418723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41300" algn="ctr" defTabSz="914400" rtl="1" eaLnBrk="1" fontAlgn="base" latinLnBrk="0" hangingPunct="1">
              <a:lnSpc>
                <a:spcPct val="100000"/>
              </a:lnSpc>
              <a:spcBef>
                <a:spcPct val="0"/>
              </a:spcBef>
              <a:spcAft>
                <a:spcPct val="0"/>
              </a:spcAft>
              <a:buClrTx/>
              <a:buSzTx/>
              <a:buFontTx/>
              <a:buNone/>
              <a:tabLst/>
            </a:pPr>
            <a:r>
              <a:rPr kumimoji="0" lang="fa-IR" i="0" u="none" strike="noStrike" cap="none" normalizeH="0" baseline="0" dirty="0" smtClean="0">
                <a:ln>
                  <a:noFill/>
                </a:ln>
                <a:solidFill>
                  <a:schemeClr val="tx1"/>
                </a:solidFill>
                <a:effectLst/>
                <a:latin typeface="Arial" pitchFamily="34" charset="0"/>
                <a:ea typeface="Calibri" pitchFamily="34" charset="0"/>
                <a:cs typeface="B Mitra" pitchFamily="2" charset="-78"/>
              </a:rPr>
              <a:t>نمودار 2: روند درآمد ملي سرانه طي سال‌هاي 83 تا 91</a:t>
            </a:r>
            <a:endParaRPr kumimoji="0" lang="en-US" sz="1400" i="0" u="none" strike="noStrike" cap="none" normalizeH="0" baseline="0" dirty="0" smtClean="0">
              <a:ln>
                <a:noFill/>
              </a:ln>
              <a:solidFill>
                <a:schemeClr val="tx1"/>
              </a:solidFill>
              <a:effectLst/>
              <a:latin typeface="Arial" pitchFamily="34" charset="0"/>
              <a:cs typeface="B Mitra" pitchFamily="2" charset="-78"/>
            </a:endParaRPr>
          </a:p>
          <a:p>
            <a:pPr marL="0" marR="0" lvl="0" indent="2413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7" name="Chart 1"/>
          <p:cNvPicPr>
            <a:picLocks noChangeArrowheads="1"/>
          </p:cNvPicPr>
          <p:nvPr/>
        </p:nvPicPr>
        <p:blipFill>
          <a:blip r:embed="rId2"/>
          <a:srcRect/>
          <a:stretch>
            <a:fillRect/>
          </a:stretch>
        </p:blipFill>
        <p:spPr bwMode="auto">
          <a:xfrm>
            <a:off x="642910" y="3140968"/>
            <a:ext cx="7715304" cy="3002676"/>
          </a:xfrm>
          <a:prstGeom prst="rect">
            <a:avLst/>
          </a:prstGeom>
          <a:noFill/>
        </p:spPr>
      </p:pic>
      <p:sp>
        <p:nvSpPr>
          <p:cNvPr id="19459" name="Rectangle 3"/>
          <p:cNvSpPr>
            <a:spLocks noChangeArrowheads="1"/>
          </p:cNvSpPr>
          <p:nvPr/>
        </p:nvSpPr>
        <p:spPr bwMode="auto">
          <a:xfrm>
            <a:off x="0" y="2419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46856" y="332656"/>
            <a:ext cx="8229600" cy="1252728"/>
          </a:xfrm>
        </p:spPr>
        <p:txBody>
          <a:bodyPr>
            <a:normAutofit/>
          </a:bodyPr>
          <a:lstStyle/>
          <a:p>
            <a:r>
              <a:rPr lang="fa-IR" sz="2800" dirty="0" smtClean="0">
                <a:latin typeface="IranNastaliq" pitchFamily="18" charset="0"/>
                <a:cs typeface="B Titr" pitchFamily="2" charset="-78"/>
              </a:rPr>
              <a:t>1- شتاب </a:t>
            </a:r>
            <a:r>
              <a:rPr lang="fa-IR" sz="2800" dirty="0" err="1" smtClean="0">
                <a:latin typeface="IranNastaliq" pitchFamily="18" charset="0"/>
                <a:cs typeface="B Titr" pitchFamily="2" charset="-78"/>
              </a:rPr>
              <a:t>بخشيدن</a:t>
            </a:r>
            <a:r>
              <a:rPr lang="fa-IR" sz="2800" dirty="0" smtClean="0">
                <a:latin typeface="IranNastaliq" pitchFamily="18" charset="0"/>
                <a:cs typeface="B Titr" pitchFamily="2" charset="-78"/>
              </a:rPr>
              <a:t> به رشد اقتصاد </a:t>
            </a:r>
            <a:r>
              <a:rPr lang="fa-IR" sz="2800" dirty="0" err="1" smtClean="0">
                <a:latin typeface="IranNastaliq" pitchFamily="18" charset="0"/>
                <a:cs typeface="B Titr" pitchFamily="2" charset="-78"/>
              </a:rPr>
              <a:t>ملي</a:t>
            </a:r>
            <a:endParaRPr lang="fa-IR" sz="2800" dirty="0">
              <a:cs typeface="B Titr" pitchFamily="2" charset="-78"/>
            </a:endParaRPr>
          </a:p>
        </p:txBody>
      </p:sp>
      <p:sp>
        <p:nvSpPr>
          <p:cNvPr id="4" name="Rectangle 1"/>
          <p:cNvSpPr>
            <a:spLocks noChangeArrowheads="1"/>
          </p:cNvSpPr>
          <p:nvPr/>
        </p:nvSpPr>
        <p:spPr bwMode="auto">
          <a:xfrm>
            <a:off x="365012" y="1483329"/>
            <a:ext cx="839023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lvl="0" indent="-457200" algn="just" fontAlgn="base">
              <a:spcBef>
                <a:spcPct val="0"/>
              </a:spcBef>
              <a:spcAft>
                <a:spcPct val="0"/>
              </a:spcAft>
              <a:buFont typeface="Symbol" pitchFamily="18" charset="2"/>
              <a:buChar char="*"/>
            </a:pPr>
            <a:r>
              <a:rPr lang="fa-IR" sz="2600" dirty="0" smtClean="0">
                <a:solidFill>
                  <a:schemeClr val="tx2"/>
                </a:solidFill>
                <a:latin typeface="Arial" pitchFamily="34" charset="0"/>
                <a:ea typeface="Calibri" pitchFamily="34" charset="0"/>
                <a:cs typeface="B Mitra" pitchFamily="2" charset="-78"/>
              </a:rPr>
              <a:t>از </a:t>
            </a:r>
            <a:r>
              <a:rPr lang="fa-IR" sz="2600" dirty="0">
                <a:solidFill>
                  <a:schemeClr val="tx2"/>
                </a:solidFill>
                <a:latin typeface="Arial" pitchFamily="34" charset="0"/>
                <a:ea typeface="Calibri" pitchFamily="34" charset="0"/>
                <a:cs typeface="B Mitra" pitchFamily="2" charset="-78"/>
              </a:rPr>
              <a:t>عوامل موثر بر رشد اقتصادي، بهبود توسعه منطقه‌اي و ايجاد زيرساخت‌هاي اقتصادي است. </a:t>
            </a:r>
            <a:endParaRPr lang="fa-IR" sz="2600" dirty="0" smtClean="0">
              <a:solidFill>
                <a:schemeClr val="tx2"/>
              </a:solidFill>
              <a:latin typeface="Arial" pitchFamily="34" charset="0"/>
              <a:ea typeface="Calibri" pitchFamily="34" charset="0"/>
              <a:cs typeface="B Mitra" pitchFamily="2" charset="-78"/>
            </a:endParaRPr>
          </a:p>
          <a:p>
            <a:pPr marL="914400" lvl="1" indent="-457200" algn="just" fontAlgn="base">
              <a:spcBef>
                <a:spcPct val="0"/>
              </a:spcBef>
              <a:spcAft>
                <a:spcPct val="0"/>
              </a:spcAft>
              <a:buFont typeface="Wingdings" pitchFamily="2" charset="2"/>
              <a:buChar char="Ø"/>
            </a:pPr>
            <a:r>
              <a:rPr lang="fa-IR" sz="2200" dirty="0" smtClean="0">
                <a:solidFill>
                  <a:schemeClr val="tx2"/>
                </a:solidFill>
                <a:latin typeface="Arial" pitchFamily="34" charset="0"/>
                <a:ea typeface="Calibri" pitchFamily="34" charset="0"/>
                <a:cs typeface="B Mitra" pitchFamily="2" charset="-78"/>
              </a:rPr>
              <a:t>از جمله مصارف </a:t>
            </a:r>
            <a:r>
              <a:rPr lang="fa-IR" sz="2200" dirty="0" smtClean="0">
                <a:solidFill>
                  <a:schemeClr val="tx2"/>
                </a:solidFill>
                <a:latin typeface="Arial" pitchFamily="34" charset="0"/>
                <a:ea typeface="Calibri" pitchFamily="34" charset="0"/>
                <a:cs typeface="B Mitra" pitchFamily="2" charset="-78"/>
              </a:rPr>
              <a:t>فروش‌هاي </a:t>
            </a:r>
            <a:r>
              <a:rPr lang="fa-IR" sz="2200" dirty="0">
                <a:solidFill>
                  <a:schemeClr val="tx2"/>
                </a:solidFill>
                <a:latin typeface="Arial" pitchFamily="34" charset="0"/>
                <a:ea typeface="Calibri" pitchFamily="34" charset="0"/>
                <a:cs typeface="B Mitra" pitchFamily="2" charset="-78"/>
              </a:rPr>
              <a:t>شركت‌هاي دولتي </a:t>
            </a:r>
            <a:r>
              <a:rPr lang="fa-IR" sz="2200" dirty="0" smtClean="0">
                <a:solidFill>
                  <a:schemeClr val="tx2"/>
                </a:solidFill>
                <a:latin typeface="Arial" pitchFamily="34" charset="0"/>
                <a:ea typeface="Calibri" pitchFamily="34" charset="0"/>
                <a:cs typeface="B Mitra" pitchFamily="2" charset="-78"/>
              </a:rPr>
              <a:t>(موضوع ماده 29 قانون) «</a:t>
            </a:r>
            <a:r>
              <a:rPr lang="fa-IR" sz="2200" dirty="0">
                <a:solidFill>
                  <a:schemeClr val="tx2"/>
                </a:solidFill>
                <a:latin typeface="Arial" pitchFamily="34" charset="0"/>
                <a:ea typeface="Calibri" pitchFamily="34" charset="0"/>
                <a:cs typeface="B Mitra" pitchFamily="2" charset="-78"/>
              </a:rPr>
              <a:t>ايجاد زيربناهاي اقتصادي با اولويت مناطق كمتر توسعه يافته» و «مشاركت شركتهاي دولتي با بخش هاي </a:t>
            </a:r>
            <a:r>
              <a:rPr lang="fa-IR" sz="2200" dirty="0" smtClean="0">
                <a:solidFill>
                  <a:schemeClr val="tx2"/>
                </a:solidFill>
                <a:latin typeface="Arial" pitchFamily="34" charset="0"/>
                <a:ea typeface="Calibri" pitchFamily="34" charset="0"/>
                <a:cs typeface="B Mitra" pitchFamily="2" charset="-78"/>
              </a:rPr>
              <a:t>غيردولتي مقرر </a:t>
            </a:r>
            <a:r>
              <a:rPr lang="fa-IR" sz="2200" dirty="0" smtClean="0">
                <a:solidFill>
                  <a:schemeClr val="tx2"/>
                </a:solidFill>
                <a:latin typeface="Arial" pitchFamily="34" charset="0"/>
                <a:ea typeface="Calibri" pitchFamily="34" charset="0"/>
                <a:cs typeface="B Mitra" pitchFamily="2" charset="-78"/>
              </a:rPr>
              <a:t>شده بود.</a:t>
            </a:r>
            <a:endParaRPr lang="fa-IR" sz="2200" dirty="0">
              <a:solidFill>
                <a:schemeClr val="tx2"/>
              </a:solidFill>
              <a:latin typeface="Arial" pitchFamily="34" charset="0"/>
              <a:cs typeface="B Mitra" pitchFamily="2" charset="-78"/>
            </a:endParaRPr>
          </a:p>
        </p:txBody>
      </p:sp>
      <p:sp>
        <p:nvSpPr>
          <p:cNvPr id="9" name="Rectangle 8"/>
          <p:cNvSpPr/>
          <p:nvPr/>
        </p:nvSpPr>
        <p:spPr>
          <a:xfrm>
            <a:off x="365012" y="2905780"/>
            <a:ext cx="7447348" cy="523220"/>
          </a:xfrm>
          <a:prstGeom prst="rect">
            <a:avLst/>
          </a:prstGeom>
        </p:spPr>
        <p:txBody>
          <a:bodyPr wrap="square">
            <a:spAutoFit/>
          </a:bodyPr>
          <a:lstStyle/>
          <a:p>
            <a:pPr lvl="0" algn="ctr" eaLnBrk="0" fontAlgn="base" hangingPunct="0">
              <a:spcBef>
                <a:spcPct val="0"/>
              </a:spcBef>
              <a:spcAft>
                <a:spcPct val="0"/>
              </a:spcAft>
            </a:pPr>
            <a:r>
              <a:rPr lang="fa-IR" sz="1400" dirty="0">
                <a:solidFill>
                  <a:prstClr val="black"/>
                </a:solidFill>
                <a:latin typeface="Arial" pitchFamily="34" charset="0"/>
                <a:ea typeface="Calibri" pitchFamily="34" charset="0"/>
                <a:cs typeface="B Mitra" pitchFamily="2" charset="-78"/>
              </a:rPr>
              <a:t>جدول 2: ميزان اعتبارات مصوب و درصد تخصيص </a:t>
            </a:r>
            <a:r>
              <a:rPr lang="fa-IR" sz="1400" dirty="0" smtClean="0">
                <a:solidFill>
                  <a:prstClr val="black"/>
                </a:solidFill>
                <a:latin typeface="Arial" pitchFamily="34" charset="0"/>
                <a:ea typeface="Calibri" pitchFamily="34" charset="0"/>
                <a:cs typeface="B Mitra" pitchFamily="2" charset="-78"/>
              </a:rPr>
              <a:t>يافته (داخل پرانتز) </a:t>
            </a:r>
            <a:r>
              <a:rPr lang="fa-IR" sz="1400" dirty="0">
                <a:solidFill>
                  <a:prstClr val="black"/>
                </a:solidFill>
                <a:latin typeface="Arial" pitchFamily="34" charset="0"/>
                <a:ea typeface="Calibri" pitchFamily="34" charset="0"/>
                <a:cs typeface="B Mitra" pitchFamily="2" charset="-78"/>
              </a:rPr>
              <a:t>به ايجاد زيربناهاي اقتصادي و مشاركت شركت‌هاي دولتي با بخش‌هاي غيردولتي به منظور توسعه اقتصادي مناطق كمتر توسعه يافته موضوع بندهاي 3 و 5 ماده 29 قانون (ميليارد ريال)</a:t>
            </a:r>
            <a:endParaRPr lang="en-US" sz="1400" dirty="0">
              <a:solidFill>
                <a:prstClr val="black"/>
              </a:solidFill>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655815898"/>
              </p:ext>
            </p:extLst>
          </p:nvPr>
        </p:nvGraphicFramePr>
        <p:xfrm>
          <a:off x="539552" y="3374434"/>
          <a:ext cx="7128792" cy="2790870"/>
        </p:xfrm>
        <a:graphic>
          <a:graphicData uri="http://schemas.openxmlformats.org/drawingml/2006/table">
            <a:tbl>
              <a:tblPr rtl="1" firstRow="1" firstCol="1" bandRow="1">
                <a:tableStyleId>{5C22544A-7EE6-4342-B048-85BDC9FD1C3A}</a:tableStyleId>
              </a:tblPr>
              <a:tblGrid>
                <a:gridCol w="4028471"/>
                <a:gridCol w="889149"/>
                <a:gridCol w="773715"/>
                <a:gridCol w="773715"/>
                <a:gridCol w="663742"/>
              </a:tblGrid>
              <a:tr h="465145">
                <a:tc>
                  <a:txBody>
                    <a:bodyPr/>
                    <a:lstStyle/>
                    <a:p>
                      <a:pPr algn="ctr" rtl="1">
                        <a:lnSpc>
                          <a:spcPct val="115000"/>
                        </a:lnSpc>
                        <a:spcAft>
                          <a:spcPts val="0"/>
                        </a:spcAft>
                      </a:pPr>
                      <a:r>
                        <a:rPr lang="fa-IR" sz="2000" b="0" dirty="0">
                          <a:solidFill>
                            <a:schemeClr val="tx1"/>
                          </a:solidFill>
                          <a:effectLst/>
                          <a:cs typeface="B Mitra" pitchFamily="2" charset="-78"/>
                        </a:rPr>
                        <a:t>عنوان</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1388</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1389</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1390</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1391</a:t>
                      </a:r>
                      <a:endParaRPr lang="en-US" sz="2000" b="0" dirty="0">
                        <a:solidFill>
                          <a:schemeClr val="tx1"/>
                        </a:solidFill>
                        <a:effectLst/>
                        <a:latin typeface="Calibri"/>
                        <a:ea typeface="Calibri"/>
                        <a:cs typeface="B Mitra" pitchFamily="2" charset="-78"/>
                      </a:endParaRPr>
                    </a:p>
                  </a:txBody>
                  <a:tcPr marL="68580" marR="68580" marT="0" marB="0" anchor="ctr"/>
                </a:tc>
              </a:tr>
              <a:tr h="930290">
                <a:tc>
                  <a:txBody>
                    <a:bodyPr/>
                    <a:lstStyle/>
                    <a:p>
                      <a:pPr algn="ctr" rtl="1">
                        <a:lnSpc>
                          <a:spcPct val="115000"/>
                        </a:lnSpc>
                        <a:spcAft>
                          <a:spcPts val="0"/>
                        </a:spcAft>
                      </a:pPr>
                      <a:r>
                        <a:rPr lang="fa-IR" sz="2000" b="0" dirty="0">
                          <a:solidFill>
                            <a:schemeClr val="tx1"/>
                          </a:solidFill>
                          <a:effectLst/>
                          <a:cs typeface="B Mitra" pitchFamily="2" charset="-78"/>
                        </a:rPr>
                        <a:t>ايجاد زيربناهاي اقتصادي با اولويت مناطق كمتر توسعه يافته</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solidFill>
                            <a:schemeClr val="tx1"/>
                          </a:solidFill>
                          <a:effectLst/>
                          <a:cs typeface="B Mitra" pitchFamily="2" charset="-78"/>
                        </a:rPr>
                        <a:t>812</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(42)</a:t>
                      </a:r>
                      <a:endParaRPr lang="en-US" sz="2000" b="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solidFill>
                            <a:schemeClr val="tx1"/>
                          </a:solidFill>
                          <a:effectLst/>
                          <a:cs typeface="B Mitra" pitchFamily="2" charset="-78"/>
                        </a:rPr>
                        <a:t>14,064</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(37)</a:t>
                      </a:r>
                      <a:endParaRPr lang="en-US" sz="2000" b="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a:solidFill>
                            <a:schemeClr val="tx1"/>
                          </a:solidFill>
                          <a:effectLst/>
                          <a:cs typeface="B Mitra" pitchFamily="2" charset="-78"/>
                        </a:rPr>
                        <a:t>4,594</a:t>
                      </a:r>
                      <a:endParaRPr lang="en-US" sz="2000" b="0">
                        <a:solidFill>
                          <a:schemeClr val="tx1"/>
                        </a:solidFill>
                        <a:effectLst/>
                        <a:cs typeface="B Mitra" pitchFamily="2" charset="-78"/>
                      </a:endParaRPr>
                    </a:p>
                    <a:p>
                      <a:pPr algn="ctr" rtl="1">
                        <a:lnSpc>
                          <a:spcPct val="115000"/>
                        </a:lnSpc>
                        <a:spcAft>
                          <a:spcPts val="0"/>
                        </a:spcAft>
                      </a:pPr>
                      <a:r>
                        <a:rPr lang="fa-IR" sz="2000" b="0">
                          <a:solidFill>
                            <a:schemeClr val="tx1"/>
                          </a:solidFill>
                          <a:effectLst/>
                          <a:cs typeface="B Mitra" pitchFamily="2" charset="-78"/>
                        </a:rPr>
                        <a:t>(5)</a:t>
                      </a:r>
                      <a:endParaRPr lang="en-US" sz="2000" b="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2000" b="0" dirty="0">
                          <a:solidFill>
                            <a:schemeClr val="tx1"/>
                          </a:solidFill>
                          <a:effectLst/>
                          <a:cs typeface="B Mitra" pitchFamily="2" charset="-78"/>
                        </a:rPr>
                        <a:t>2,676</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(0)</a:t>
                      </a:r>
                      <a:endParaRPr lang="en-US" sz="2000" b="0" dirty="0">
                        <a:solidFill>
                          <a:schemeClr val="tx1"/>
                        </a:solidFill>
                        <a:effectLst/>
                        <a:latin typeface="Calibri"/>
                        <a:ea typeface="Calibri"/>
                        <a:cs typeface="B Mitra" pitchFamily="2" charset="-78"/>
                      </a:endParaRPr>
                    </a:p>
                  </a:txBody>
                  <a:tcPr marL="68580" marR="68580" marT="0" marB="0" anchor="ctr"/>
                </a:tc>
              </a:tr>
              <a:tr h="1395435">
                <a:tc>
                  <a:txBody>
                    <a:bodyPr/>
                    <a:lstStyle/>
                    <a:p>
                      <a:pPr algn="ctr" rtl="1">
                        <a:lnSpc>
                          <a:spcPct val="115000"/>
                        </a:lnSpc>
                        <a:spcAft>
                          <a:spcPts val="0"/>
                        </a:spcAft>
                      </a:pPr>
                      <a:r>
                        <a:rPr lang="fa-IR" sz="2000" b="0" dirty="0">
                          <a:solidFill>
                            <a:schemeClr val="tx1"/>
                          </a:solidFill>
                          <a:effectLst/>
                          <a:cs typeface="B Mitra" pitchFamily="2" charset="-78"/>
                        </a:rPr>
                        <a:t>مشاركت شركتهاي دولتي با بخش‌هاي غيردولتي تا سقف چهل و نه (۴۹%) به منظور توسعه اقتصادي مناطق كمتر توسعه يافته</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ar-SA" sz="2000" b="0" dirty="0">
                          <a:solidFill>
                            <a:schemeClr val="tx1"/>
                          </a:solidFill>
                          <a:effectLst/>
                          <a:cs typeface="B Mitra" pitchFamily="2" charset="-78"/>
                        </a:rPr>
                        <a:t>907</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(19)</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ar-SA" sz="2000" b="0" dirty="0">
                          <a:solidFill>
                            <a:schemeClr val="tx1"/>
                          </a:solidFill>
                          <a:effectLst/>
                          <a:cs typeface="B Mitra" pitchFamily="2" charset="-78"/>
                        </a:rPr>
                        <a:t>3,609</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(6)</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ar-SA" sz="2000" b="0" dirty="0">
                          <a:solidFill>
                            <a:schemeClr val="tx1"/>
                          </a:solidFill>
                          <a:effectLst/>
                          <a:cs typeface="B Mitra" pitchFamily="2" charset="-78"/>
                        </a:rPr>
                        <a:t>3,316</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(30)</a:t>
                      </a:r>
                      <a:endParaRPr lang="en-US" sz="2000" b="0" dirty="0">
                        <a:solidFill>
                          <a:schemeClr val="tx1"/>
                        </a:solidFill>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ar-SA" sz="2000" b="0" dirty="0">
                          <a:solidFill>
                            <a:schemeClr val="tx1"/>
                          </a:solidFill>
                          <a:effectLst/>
                          <a:cs typeface="B Mitra" pitchFamily="2" charset="-78"/>
                        </a:rPr>
                        <a:t>2,918</a:t>
                      </a:r>
                      <a:endParaRPr lang="en-US" sz="2000" b="0" dirty="0">
                        <a:solidFill>
                          <a:schemeClr val="tx1"/>
                        </a:solidFill>
                        <a:effectLst/>
                        <a:cs typeface="B Mitra" pitchFamily="2" charset="-78"/>
                      </a:endParaRPr>
                    </a:p>
                    <a:p>
                      <a:pPr algn="ctr" rtl="1">
                        <a:lnSpc>
                          <a:spcPct val="115000"/>
                        </a:lnSpc>
                        <a:spcAft>
                          <a:spcPts val="0"/>
                        </a:spcAft>
                      </a:pPr>
                      <a:r>
                        <a:rPr lang="fa-IR" sz="2000" b="0" dirty="0">
                          <a:solidFill>
                            <a:schemeClr val="tx1"/>
                          </a:solidFill>
                          <a:effectLst/>
                          <a:cs typeface="B Mitra" pitchFamily="2" charset="-78"/>
                        </a:rPr>
                        <a:t>(10)</a:t>
                      </a:r>
                      <a:endParaRPr lang="en-US" sz="2000" b="0" dirty="0">
                        <a:solidFill>
                          <a:schemeClr val="tx1"/>
                        </a:solidFill>
                        <a:effectLst/>
                        <a:latin typeface="Calibri"/>
                        <a:ea typeface="Calibri"/>
                        <a:cs typeface="B Mitra" pitchFamily="2" charset="-78"/>
                      </a:endParaRPr>
                    </a:p>
                  </a:txBody>
                  <a:tcPr marL="68580" marR="68580" marT="0" marB="0" anchor="ctr"/>
                </a:tc>
              </a:tr>
            </a:tbl>
          </a:graphicData>
        </a:graphic>
      </p:graphicFrame>
      <p:sp>
        <p:nvSpPr>
          <p:cNvPr id="11" name="Rectangle 4"/>
          <p:cNvSpPr>
            <a:spLocks noChangeArrowheads="1"/>
          </p:cNvSpPr>
          <p:nvPr/>
        </p:nvSpPr>
        <p:spPr bwMode="auto">
          <a:xfrm>
            <a:off x="1676400" y="3829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9"/>
            <a:ext cx="8640960" cy="3445553"/>
          </a:xfrm>
        </p:spPr>
        <p:txBody>
          <a:bodyPr>
            <a:noAutofit/>
          </a:bodyPr>
          <a:lstStyle/>
          <a:p>
            <a:pPr marL="457200" lvl="0" indent="-457200" algn="just" rtl="1" eaLnBrk="0" fontAlgn="base" hangingPunct="0">
              <a:spcBef>
                <a:spcPct val="0"/>
              </a:spcBef>
              <a:spcAft>
                <a:spcPct val="0"/>
              </a:spcAft>
              <a:buClrTx/>
              <a:buSzTx/>
              <a:buFont typeface="Symbol" pitchFamily="18" charset="2"/>
              <a:buChar char="*"/>
            </a:pPr>
            <a:r>
              <a:rPr lang="fa-IR" sz="2600" dirty="0" smtClean="0">
                <a:cs typeface="B Mitra" pitchFamily="2" charset="-78"/>
              </a:rPr>
              <a:t>از </a:t>
            </a:r>
            <a:r>
              <a:rPr lang="fa-IR" sz="2600" dirty="0">
                <a:cs typeface="B Mitra" pitchFamily="2" charset="-78"/>
              </a:rPr>
              <a:t>مصادیق گسترش مالکیت عمومی را </a:t>
            </a:r>
            <a:r>
              <a:rPr lang="fa-IR" sz="2600" dirty="0" smtClean="0">
                <a:cs typeface="B Mitra" pitchFamily="2" charset="-78"/>
              </a:rPr>
              <a:t>می توان واگذاري </a:t>
            </a:r>
            <a:r>
              <a:rPr lang="fa-IR" sz="2600" dirty="0">
                <a:cs typeface="B Mitra" pitchFamily="2" charset="-78"/>
              </a:rPr>
              <a:t>سهام شركت‌‌هاي دولتي در طرح توزيع سهام عدالت دانست</a:t>
            </a:r>
            <a:r>
              <a:rPr lang="fa-IR" sz="2600" dirty="0" smtClean="0">
                <a:cs typeface="B Mitra" pitchFamily="2" charset="-78"/>
              </a:rPr>
              <a:t>. </a:t>
            </a:r>
          </a:p>
          <a:p>
            <a:pPr marL="457200" lvl="0" indent="-457200" algn="just" rtl="1" eaLnBrk="0" fontAlgn="base" hangingPunct="0">
              <a:spcBef>
                <a:spcPct val="0"/>
              </a:spcBef>
              <a:spcAft>
                <a:spcPct val="0"/>
              </a:spcAft>
              <a:buClrTx/>
              <a:buSzTx/>
              <a:buFont typeface="Symbol" pitchFamily="18" charset="2"/>
              <a:buChar char="*"/>
            </a:pPr>
            <a:endParaRPr lang="fa-IR" sz="2600" dirty="0" smtClean="0">
              <a:cs typeface="B Mitra" pitchFamily="2" charset="-78"/>
            </a:endParaRPr>
          </a:p>
          <a:p>
            <a:pPr lvl="1" algn="just" rtl="1" eaLnBrk="0" fontAlgn="base" hangingPunct="0">
              <a:spcBef>
                <a:spcPct val="0"/>
              </a:spcBef>
              <a:spcAft>
                <a:spcPct val="0"/>
              </a:spcAft>
              <a:buClrTx/>
              <a:buSzTx/>
              <a:buFont typeface="Wingdings" pitchFamily="2" charset="2"/>
              <a:buChar char="Ø"/>
            </a:pPr>
            <a:r>
              <a:rPr lang="fa-IR" sz="2400" dirty="0">
                <a:cs typeface="B Mitra" pitchFamily="2" charset="-78"/>
              </a:rPr>
              <a:t>در طي اين سال‌ها جمعا </a:t>
            </a:r>
            <a:r>
              <a:rPr lang="fa-IR" sz="2400" dirty="0" smtClean="0">
                <a:cs typeface="B Mitra" pitchFamily="2" charset="-78"/>
              </a:rPr>
              <a:t>151 </a:t>
            </a:r>
            <a:r>
              <a:rPr lang="fa-IR" sz="2400" dirty="0">
                <a:cs typeface="B Mitra" pitchFamily="2" charset="-78"/>
              </a:rPr>
              <a:t>هزار ميليارد تومان واگذاري سهام انجام شده است كه 29 درصد آن </a:t>
            </a:r>
            <a:r>
              <a:rPr lang="fa-IR" sz="2400" dirty="0" smtClean="0">
                <a:cs typeface="B Mitra" pitchFamily="2" charset="-78"/>
              </a:rPr>
              <a:t>برای طرح سهام </a:t>
            </a:r>
            <a:r>
              <a:rPr lang="fa-IR" sz="2400" dirty="0" smtClean="0">
                <a:cs typeface="B Mitra" pitchFamily="2" charset="-78"/>
              </a:rPr>
              <a:t>عدالت بوده </a:t>
            </a:r>
            <a:r>
              <a:rPr lang="fa-IR" sz="2400" dirty="0">
                <a:cs typeface="B Mitra" pitchFamily="2" charset="-78"/>
              </a:rPr>
              <a:t>است</a:t>
            </a:r>
            <a:r>
              <a:rPr lang="fa-IR" sz="2400" dirty="0" smtClean="0">
                <a:cs typeface="B Mitra" pitchFamily="2" charset="-78"/>
              </a:rPr>
              <a:t>.</a:t>
            </a:r>
          </a:p>
          <a:p>
            <a:pPr lvl="1" algn="just" rtl="1" eaLnBrk="0" fontAlgn="base" hangingPunct="0">
              <a:spcBef>
                <a:spcPct val="0"/>
              </a:spcBef>
              <a:spcAft>
                <a:spcPct val="0"/>
              </a:spcAft>
              <a:buClrTx/>
              <a:buSzTx/>
              <a:buFont typeface="Wingdings" pitchFamily="2" charset="2"/>
              <a:buChar char="Ø"/>
            </a:pPr>
            <a:endParaRPr lang="en-US" sz="2400" dirty="0">
              <a:cs typeface="B Mitra" pitchFamily="2" charset="-78"/>
            </a:endParaRPr>
          </a:p>
          <a:p>
            <a:pPr lvl="1" algn="just" rtl="1" eaLnBrk="0" fontAlgn="base" hangingPunct="0">
              <a:spcBef>
                <a:spcPct val="0"/>
              </a:spcBef>
              <a:spcAft>
                <a:spcPct val="0"/>
              </a:spcAft>
              <a:buClrTx/>
              <a:buSzTx/>
              <a:buFont typeface="Wingdings" pitchFamily="2" charset="2"/>
              <a:buChar char="Ø"/>
            </a:pPr>
            <a:r>
              <a:rPr lang="fa-IR" sz="2400" dirty="0">
                <a:cs typeface="B Mitra" pitchFamily="2" charset="-78"/>
              </a:rPr>
              <a:t>واگذاری سهام عدالت </a:t>
            </a:r>
            <a:r>
              <a:rPr lang="fa-IR" sz="2400" dirty="0" smtClean="0">
                <a:cs typeface="B Mitra" pitchFamily="2" charset="-78"/>
              </a:rPr>
              <a:t>كاملا </a:t>
            </a:r>
            <a:r>
              <a:rPr lang="fa-IR" sz="2400" dirty="0">
                <a:cs typeface="B Mitra" pitchFamily="2" charset="-78"/>
              </a:rPr>
              <a:t>مطابق با گسترش مالكيت عمومي </a:t>
            </a:r>
            <a:r>
              <a:rPr lang="fa-IR" sz="2400" dirty="0" smtClean="0">
                <a:cs typeface="B Mitra" pitchFamily="2" charset="-78"/>
              </a:rPr>
              <a:t>نيست، </a:t>
            </a:r>
            <a:r>
              <a:rPr lang="fa-IR" sz="2400" dirty="0">
                <a:cs typeface="B Mitra" pitchFamily="2" charset="-78"/>
              </a:rPr>
              <a:t>چرا كه حقوق مالكانه سهام از جمله دريافت سود سهام و امكان خريد و فروش سهام براي دارندگان آن تاکنون فراهم نشده است. </a:t>
            </a:r>
            <a:endParaRPr lang="en-US" sz="2400" dirty="0">
              <a:cs typeface="B Mitra" pitchFamily="2" charset="-78"/>
            </a:endParaRPr>
          </a:p>
          <a:p>
            <a:pPr algn="just" rtl="1"/>
            <a:endParaRPr lang="fa-IR" sz="2600" dirty="0" smtClean="0">
              <a:cs typeface="B Mitra" pitchFamily="2" charset="-78"/>
            </a:endParaRPr>
          </a:p>
          <a:p>
            <a:pPr algn="just" rtl="1"/>
            <a:endParaRPr lang="fa-IR" sz="2600" dirty="0" smtClean="0">
              <a:cs typeface="B Mitra" pitchFamily="2" charset="-78"/>
            </a:endParaRPr>
          </a:p>
          <a:p>
            <a:pPr marL="0" indent="0" algn="just" rtl="1">
              <a:buNone/>
            </a:pPr>
            <a:endParaRPr lang="en-US" sz="2600" dirty="0"/>
          </a:p>
        </p:txBody>
      </p:sp>
      <p:sp>
        <p:nvSpPr>
          <p:cNvPr id="3" name="Title 2"/>
          <p:cNvSpPr>
            <a:spLocks noGrp="1"/>
          </p:cNvSpPr>
          <p:nvPr>
            <p:ph type="title"/>
          </p:nvPr>
        </p:nvSpPr>
        <p:spPr/>
        <p:txBody>
          <a:bodyPr>
            <a:normAutofit/>
          </a:bodyPr>
          <a:lstStyle/>
          <a:p>
            <a:r>
              <a:rPr lang="fa-IR" sz="2800" dirty="0">
                <a:cs typeface="B Titr" pitchFamily="2" charset="-78"/>
              </a:rPr>
              <a:t>2- گسترش مالكيت در سطح عموم مردم به‏ منظور تأمين عدالت </a:t>
            </a:r>
            <a:r>
              <a:rPr lang="fa-IR" sz="2800" dirty="0" smtClean="0">
                <a:cs typeface="B Titr" pitchFamily="2" charset="-78"/>
              </a:rPr>
              <a:t>اجتماعي</a:t>
            </a:r>
            <a:endParaRPr lang="en-US" sz="2800" dirty="0">
              <a:cs typeface="B Titr" pitchFamily="2" charset="-78"/>
            </a:endParaRPr>
          </a:p>
        </p:txBody>
      </p:sp>
      <p:sp>
        <p:nvSpPr>
          <p:cNvPr id="6" name="Rectangle 5"/>
          <p:cNvSpPr/>
          <p:nvPr/>
        </p:nvSpPr>
        <p:spPr>
          <a:xfrm>
            <a:off x="899592" y="4993431"/>
            <a:ext cx="7240736" cy="307777"/>
          </a:xfrm>
          <a:prstGeom prst="rect">
            <a:avLst/>
          </a:prstGeom>
        </p:spPr>
        <p:txBody>
          <a:bodyPr wrap="square">
            <a:spAutoFit/>
          </a:bodyPr>
          <a:lstStyle/>
          <a:p>
            <a:pPr lvl="0" algn="ctr" eaLnBrk="0" fontAlgn="base" hangingPunct="0">
              <a:spcBef>
                <a:spcPct val="0"/>
              </a:spcBef>
              <a:spcAft>
                <a:spcPct val="0"/>
              </a:spcAft>
            </a:pPr>
            <a:r>
              <a:rPr lang="fa-IR" sz="1400" dirty="0">
                <a:solidFill>
                  <a:prstClr val="black"/>
                </a:solidFill>
                <a:latin typeface="Arial" pitchFamily="34" charset="0"/>
                <a:ea typeface="Calibri" pitchFamily="34" charset="0"/>
                <a:cs typeface="B Mitra" pitchFamily="2" charset="-78"/>
              </a:rPr>
              <a:t>جدول 3: گسترش مالکیت عمومی بر اساس واگذاری سهام شرکت‌های دولتی طی دوره 1380 تا </a:t>
            </a:r>
            <a:r>
              <a:rPr lang="fa-IR" sz="1400" dirty="0" smtClean="0">
                <a:solidFill>
                  <a:prstClr val="black"/>
                </a:solidFill>
                <a:latin typeface="Arial" pitchFamily="34" charset="0"/>
                <a:ea typeface="Calibri" pitchFamily="34" charset="0"/>
                <a:cs typeface="B Mitra" pitchFamily="2" charset="-78"/>
              </a:rPr>
              <a:t>1392</a:t>
            </a:r>
            <a:endParaRPr lang="en-US" sz="1400" dirty="0">
              <a:solidFill>
                <a:prstClr val="black"/>
              </a:solidFill>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16147054"/>
              </p:ext>
            </p:extLst>
          </p:nvPr>
        </p:nvGraphicFramePr>
        <p:xfrm>
          <a:off x="539553" y="5290722"/>
          <a:ext cx="8064896" cy="1378638"/>
        </p:xfrm>
        <a:graphic>
          <a:graphicData uri="http://schemas.openxmlformats.org/drawingml/2006/table">
            <a:tbl>
              <a:tblPr rtl="1" firstRow="1" firstCol="1" bandRow="1">
                <a:tableStyleId>{5C22544A-7EE6-4342-B048-85BDC9FD1C3A}</a:tableStyleId>
              </a:tblPr>
              <a:tblGrid>
                <a:gridCol w="2101915"/>
                <a:gridCol w="1813292"/>
                <a:gridCol w="2384422"/>
                <a:gridCol w="1765267"/>
              </a:tblGrid>
              <a:tr h="654400">
                <a:tc>
                  <a:txBody>
                    <a:bodyPr/>
                    <a:lstStyle/>
                    <a:p>
                      <a:pPr algn="ctr" rtl="1">
                        <a:lnSpc>
                          <a:spcPct val="115000"/>
                        </a:lnSpc>
                        <a:spcAft>
                          <a:spcPts val="0"/>
                        </a:spcAft>
                      </a:pPr>
                      <a:r>
                        <a:rPr lang="fa-IR" sz="1800" dirty="0">
                          <a:effectLst/>
                          <a:cs typeface="B Mitra" pitchFamily="2" charset="-78"/>
                        </a:rPr>
                        <a:t>عنوان</a:t>
                      </a:r>
                      <a:endParaRPr lang="en-US" sz="180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dirty="0">
                          <a:effectLst/>
                          <a:cs typeface="B Mitra" pitchFamily="2" charset="-78"/>
                        </a:rPr>
                        <a:t>نوع واگذاری</a:t>
                      </a:r>
                      <a:endParaRPr lang="en-US" sz="180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a:effectLst/>
                          <a:cs typeface="B Mitra" pitchFamily="2" charset="-78"/>
                        </a:rPr>
                        <a:t>ارزش واگذاری (میلیارد ریال)</a:t>
                      </a:r>
                      <a:endParaRPr lang="en-US" sz="180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a:effectLst/>
                          <a:cs typeface="B Mitra" pitchFamily="2" charset="-78"/>
                        </a:rPr>
                        <a:t>سهم از کل واگذاری‌ها (درصد)</a:t>
                      </a:r>
                      <a:endParaRPr lang="en-US" sz="1800">
                        <a:effectLst/>
                        <a:latin typeface="Calibri"/>
                        <a:ea typeface="Calibri"/>
                        <a:cs typeface="B Mitra" pitchFamily="2" charset="-78"/>
                      </a:endParaRPr>
                    </a:p>
                  </a:txBody>
                  <a:tcPr marL="68580" marR="68580" marT="0" marB="0" anchor="ctr"/>
                </a:tc>
              </a:tr>
              <a:tr h="724238">
                <a:tc>
                  <a:txBody>
                    <a:bodyPr/>
                    <a:lstStyle/>
                    <a:p>
                      <a:pPr algn="ctr" rtl="1">
                        <a:lnSpc>
                          <a:spcPct val="115000"/>
                        </a:lnSpc>
                        <a:spcAft>
                          <a:spcPts val="0"/>
                        </a:spcAft>
                      </a:pPr>
                      <a:r>
                        <a:rPr lang="fa-IR" sz="1800" dirty="0">
                          <a:effectLst/>
                          <a:cs typeface="B Mitra" pitchFamily="2" charset="-78"/>
                        </a:rPr>
                        <a:t>گسترش مالکیت عمومی</a:t>
                      </a:r>
                      <a:endParaRPr lang="en-US" sz="180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dirty="0">
                          <a:effectLst/>
                          <a:cs typeface="B Mitra" pitchFamily="2" charset="-78"/>
                        </a:rPr>
                        <a:t>واگذاری بابت سهام عدالت</a:t>
                      </a:r>
                      <a:endParaRPr lang="en-US" sz="180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dirty="0">
                          <a:effectLst/>
                          <a:cs typeface="B Mitra" pitchFamily="2" charset="-78"/>
                        </a:rPr>
                        <a:t>444,313</a:t>
                      </a:r>
                      <a:endParaRPr lang="en-US" sz="1800" dirty="0">
                        <a:effectLst/>
                        <a:latin typeface="Calibri"/>
                        <a:ea typeface="Calibri"/>
                        <a:cs typeface="B Mitra" pitchFamily="2" charset="-78"/>
                      </a:endParaRPr>
                    </a:p>
                  </a:txBody>
                  <a:tcPr marL="68580" marR="68580" marT="0" marB="0" anchor="ctr"/>
                </a:tc>
                <a:tc>
                  <a:txBody>
                    <a:bodyPr/>
                    <a:lstStyle/>
                    <a:p>
                      <a:pPr algn="ctr" rtl="1">
                        <a:lnSpc>
                          <a:spcPct val="115000"/>
                        </a:lnSpc>
                        <a:spcAft>
                          <a:spcPts val="0"/>
                        </a:spcAft>
                      </a:pPr>
                      <a:r>
                        <a:rPr lang="fa-IR" sz="1800" dirty="0">
                          <a:effectLst/>
                          <a:cs typeface="B Mitra" pitchFamily="2" charset="-78"/>
                        </a:rPr>
                        <a:t>29</a:t>
                      </a:r>
                      <a:endParaRPr lang="en-US" sz="1800" dirty="0">
                        <a:effectLst/>
                        <a:latin typeface="Calibri"/>
                        <a:ea typeface="Calibri"/>
                        <a:cs typeface="B Mitra" pitchFamily="2" charset="-78"/>
                      </a:endParaRPr>
                    </a:p>
                  </a:txBody>
                  <a:tcPr marL="68580" marR="68580" marT="0" marB="0" anchor="ctr"/>
                </a:tc>
              </a:tr>
            </a:tbl>
          </a:graphicData>
        </a:graphic>
      </p:graphicFrame>
    </p:spTree>
    <p:extLst>
      <p:ext uri="{BB962C8B-B14F-4D97-AF65-F5344CB8AC3E}">
        <p14:creationId xmlns:p14="http://schemas.microsoft.com/office/powerpoint/2010/main" val="246904090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2800" dirty="0">
                <a:cs typeface="B Titr" pitchFamily="2" charset="-78"/>
              </a:rPr>
              <a:t>2- گسترش مالكيت در سطح عموم مردم به‏ منظور تأمين </a:t>
            </a:r>
            <a:r>
              <a:rPr lang="fa-IR" sz="2800" dirty="0" smtClean="0">
                <a:cs typeface="B Titr" pitchFamily="2" charset="-78"/>
              </a:rPr>
              <a:t>عدالت اجتماعی</a:t>
            </a:r>
            <a:endParaRPr lang="en-US" sz="2800" dirty="0"/>
          </a:p>
        </p:txBody>
      </p:sp>
      <p:pic>
        <p:nvPicPr>
          <p:cNvPr id="8" name="Chart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36577"/>
            <a:ext cx="8712968" cy="480479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47664" y="1628800"/>
            <a:ext cx="6030416" cy="307777"/>
          </a:xfrm>
          <a:prstGeom prst="rect">
            <a:avLst/>
          </a:prstGeom>
        </p:spPr>
        <p:txBody>
          <a:bodyPr wrap="square">
            <a:spAutoFit/>
          </a:bodyPr>
          <a:lstStyle/>
          <a:p>
            <a:pPr algn="ctr"/>
            <a:r>
              <a:rPr lang="fa-IR" sz="1400" dirty="0">
                <a:cs typeface="B Mitra" pitchFamily="2" charset="-78"/>
              </a:rPr>
              <a:t>نمودار 3: روند واگذاري انباشته كل و گسترش مالكيت عمومي (سهام عدالت)</a:t>
            </a:r>
            <a:endParaRPr lang="en-US" sz="1400" dirty="0">
              <a:cs typeface="B Mitra" pitchFamily="2" charset="-78"/>
            </a:endParaRPr>
          </a:p>
        </p:txBody>
      </p:sp>
    </p:spTree>
    <p:extLst>
      <p:ext uri="{BB962C8B-B14F-4D97-AF65-F5344CB8AC3E}">
        <p14:creationId xmlns:p14="http://schemas.microsoft.com/office/powerpoint/2010/main" val="29194020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972</TotalTime>
  <Words>3757</Words>
  <Application>Microsoft Office PowerPoint</Application>
  <PresentationFormat>On-screen Show (4:3)</PresentationFormat>
  <Paragraphs>521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Waveform</vt:lpstr>
      <vt:lpstr>  بسم الله الرحمن الرحيم </vt:lpstr>
      <vt:lpstr> مقدمه</vt:lpstr>
      <vt:lpstr> مقدمه</vt:lpstr>
      <vt:lpstr>1- شتاب بخشيدن به رشد اقتصاد ملي </vt:lpstr>
      <vt:lpstr>1- شتاب بخشيدن به رشد اقتصاد ملي</vt:lpstr>
      <vt:lpstr>1- شتاب بخشيدن به رشد اقتصاد ملي</vt:lpstr>
      <vt:lpstr>1- شتاب بخشيدن به رشد اقتصاد ملي</vt:lpstr>
      <vt:lpstr>2- گسترش مالكيت در سطح عموم مردم به‏ منظور تأمين عدالت اجتماعي</vt:lpstr>
      <vt:lpstr>2- گسترش مالكيت در سطح عموم مردم به‏ منظور تأمين عدالت اجتماعی</vt:lpstr>
      <vt:lpstr>2- گسترش مالكيت در سطح عموم مردم به‏ منظور تأمين عدالت اجتماعی</vt:lpstr>
      <vt:lpstr>2- گسترش مالكيت در سطح عموم مردم به‏ منظور تأمين عدالت اجتماعی</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3- ارتقاء كارآيي بنگاه‌هاي اقتصادي و بهره‏وري منابع مادي و انساني و فناوري</vt:lpstr>
      <vt:lpstr>4- افزايش رقابت‏پذيري در اقتصاد ملي</vt:lpstr>
      <vt:lpstr>4- افزايش رقابت‏پذيري در اقتصاد ملي</vt:lpstr>
      <vt:lpstr>4- افزايش رقابت‏پذيري در اقتصاد ملي</vt:lpstr>
      <vt:lpstr>5- افزايش سهم بخشهاي خصوصي و تعاوني در اقتصاد ملي</vt:lpstr>
      <vt:lpstr>5- افزايش سهم بخشهاي خصوصي و تعاوني در اقتصاد ملي</vt:lpstr>
      <vt:lpstr>5- افزايش سهم بخشهاي خصوصي و تعاوني در اقتصاد ملي</vt:lpstr>
      <vt:lpstr>5- افزايش سهم بخشهاي خصوصي و تعاوني در اقتصاد ملي</vt:lpstr>
      <vt:lpstr>5- افزايش سهم بخشهاي خصوصي و تعاوني در اقتصاد ملي</vt:lpstr>
      <vt:lpstr>5- افزايش سهم بخشهاي خصوصي و تعاوني در اقتصاد ملي</vt:lpstr>
      <vt:lpstr>6- كاستن از بار مالي و مديريتي دولت در تصدي فعاليتهاي اقتصادي</vt:lpstr>
      <vt:lpstr>6- كاستن از بار مالي و مديريتي دولت در تصدي فعاليتهاي اقتصادي</vt:lpstr>
      <vt:lpstr>6- كاستن از بار مالي و مديريتي دولت در تصدي فعاليتهاي اقتصادي</vt:lpstr>
      <vt:lpstr>6- كاستن از بار مالي و مديريتي دولت در تصدي فعاليتهاي اقتصادي</vt:lpstr>
      <vt:lpstr>7- افزايش سطح عمومي اشتغال</vt:lpstr>
      <vt:lpstr>8- تشويق اقشار مردم به پس انداز و سرمايه‏گذاري و بهبود درآمد خانوارها</vt:lpstr>
      <vt:lpstr>8- تشويق اقشار مردم به پس انداز و سرمايه‏گذاري و بهبود درآمد خانوارها</vt:lpstr>
      <vt:lpstr>8- تشويق اقشار مردم به پس انداز و سرمايه‏گذاري و بهبود درآمد خانوارها</vt:lpstr>
      <vt:lpstr> جمع بندی</vt:lpstr>
      <vt:lpstr>جمع بندی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aghajani</dc:creator>
  <cp:lastModifiedBy>apple</cp:lastModifiedBy>
  <cp:revision>111</cp:revision>
  <dcterms:created xsi:type="dcterms:W3CDTF">2014-03-18T04:25:00Z</dcterms:created>
  <dcterms:modified xsi:type="dcterms:W3CDTF">2014-04-05T17:17:04Z</dcterms:modified>
</cp:coreProperties>
</file>